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8" r:id="rId2"/>
    <p:sldId id="265" r:id="rId3"/>
    <p:sldId id="263" r:id="rId4"/>
    <p:sldId id="261" r:id="rId5"/>
    <p:sldId id="260" r:id="rId6"/>
    <p:sldId id="256" r:id="rId7"/>
    <p:sldId id="257" r:id="rId8"/>
    <p:sldId id="258" r:id="rId9"/>
    <p:sldId id="264" r:id="rId10"/>
    <p:sldId id="266" r:id="rId11"/>
    <p:sldId id="269" r:id="rId12"/>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449" autoAdjust="0"/>
  </p:normalViewPr>
  <p:slideViewPr>
    <p:cSldViewPr snapToGrid="0">
      <p:cViewPr varScale="1">
        <p:scale>
          <a:sx n="105" d="100"/>
          <a:sy n="105" d="100"/>
        </p:scale>
        <p:origin x="79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040128-D3FB-4BF8-B979-E267C0FF4D3F}" type="datetimeFigureOut">
              <a:rPr lang="es-CL" smtClean="0"/>
              <a:t>14-10-2021</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8805B9-58E1-46C6-B8D7-EEDB430A684A}" type="slidenum">
              <a:rPr lang="es-CL" smtClean="0"/>
              <a:t>‹Nº›</a:t>
            </a:fld>
            <a:endParaRPr lang="es-CL"/>
          </a:p>
        </p:txBody>
      </p:sp>
    </p:spTree>
    <p:extLst>
      <p:ext uri="{BB962C8B-B14F-4D97-AF65-F5344CB8AC3E}">
        <p14:creationId xmlns:p14="http://schemas.microsoft.com/office/powerpoint/2010/main" val="1340809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28805B9-58E1-46C6-B8D7-EEDB430A684A}" type="slidenum">
              <a:rPr lang="es-CL" smtClean="0"/>
              <a:t>3</a:t>
            </a:fld>
            <a:endParaRPr lang="es-CL"/>
          </a:p>
        </p:txBody>
      </p:sp>
    </p:spTree>
    <p:extLst>
      <p:ext uri="{BB962C8B-B14F-4D97-AF65-F5344CB8AC3E}">
        <p14:creationId xmlns:p14="http://schemas.microsoft.com/office/powerpoint/2010/main" val="578878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b="0" i="0" kern="1200" dirty="0" smtClean="0">
                <a:solidFill>
                  <a:schemeClr val="tx1"/>
                </a:solidFill>
                <a:effectLst/>
                <a:latin typeface="+mn-lt"/>
                <a:ea typeface="+mn-ea"/>
                <a:cs typeface="+mn-cs"/>
              </a:rPr>
              <a:t>En Chile, la rabia ha experimentado una disminución significativa en los últimos años, cambiando su patrón epidemiológico desde una forma endémica en la década de 1950 a 1960, con numerosos casos humanos y animales, a la presentación de casos esporádicos en la década de 1970</a:t>
            </a:r>
            <a:r>
              <a:rPr lang="es-ES" sz="1200" b="0" i="0" kern="1200" baseline="30000" dirty="0" smtClean="0">
                <a:solidFill>
                  <a:schemeClr val="tx1"/>
                </a:solidFill>
                <a:effectLst/>
                <a:latin typeface="+mn-lt"/>
                <a:ea typeface="+mn-ea"/>
                <a:cs typeface="+mn-cs"/>
              </a:rPr>
              <a:t>5</a:t>
            </a:r>
            <a:r>
              <a:rPr lang="es-ES" sz="1200" b="0" i="0" kern="1200" dirty="0" smtClean="0">
                <a:solidFill>
                  <a:schemeClr val="tx1"/>
                </a:solidFill>
                <a:effectLst/>
                <a:latin typeface="+mn-lt"/>
                <a:ea typeface="+mn-ea"/>
                <a:cs typeface="+mn-cs"/>
              </a:rPr>
              <a:t> y finalmente a la ausencia de casos humanos desde 1972 hasta 1996, donde se registró el último caso de rabia en el país, cuya fuente de contagio fue un murciélago insectívoro</a:t>
            </a:r>
            <a:endParaRPr lang="es-CL" dirty="0"/>
          </a:p>
        </p:txBody>
      </p:sp>
      <p:sp>
        <p:nvSpPr>
          <p:cNvPr id="4" name="Marcador de número de diapositiva 3"/>
          <p:cNvSpPr>
            <a:spLocks noGrp="1"/>
          </p:cNvSpPr>
          <p:nvPr>
            <p:ph type="sldNum" sz="quarter" idx="10"/>
          </p:nvPr>
        </p:nvSpPr>
        <p:spPr/>
        <p:txBody>
          <a:bodyPr/>
          <a:lstStyle/>
          <a:p>
            <a:fld id="{328805B9-58E1-46C6-B8D7-EEDB430A684A}" type="slidenum">
              <a:rPr lang="es-CL" smtClean="0"/>
              <a:t>5</a:t>
            </a:fld>
            <a:endParaRPr lang="es-CL"/>
          </a:p>
        </p:txBody>
      </p:sp>
    </p:spTree>
    <p:extLst>
      <p:ext uri="{BB962C8B-B14F-4D97-AF65-F5344CB8AC3E}">
        <p14:creationId xmlns:p14="http://schemas.microsoft.com/office/powerpoint/2010/main" val="1778186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328805B9-58E1-46C6-B8D7-EEDB430A684A}" type="slidenum">
              <a:rPr lang="es-CL" smtClean="0"/>
              <a:t>11</a:t>
            </a:fld>
            <a:endParaRPr lang="es-CL"/>
          </a:p>
        </p:txBody>
      </p:sp>
    </p:spTree>
    <p:extLst>
      <p:ext uri="{BB962C8B-B14F-4D97-AF65-F5344CB8AC3E}">
        <p14:creationId xmlns:p14="http://schemas.microsoft.com/office/powerpoint/2010/main" val="31653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L"/>
          </a:p>
        </p:txBody>
      </p:sp>
      <p:sp>
        <p:nvSpPr>
          <p:cNvPr id="4" name="Marcador de fecha 3"/>
          <p:cNvSpPr>
            <a:spLocks noGrp="1"/>
          </p:cNvSpPr>
          <p:nvPr>
            <p:ph type="dt" sz="half" idx="10"/>
          </p:nvPr>
        </p:nvSpPr>
        <p:spPr/>
        <p:txBody>
          <a:bodyPr/>
          <a:lstStyle/>
          <a:p>
            <a:fld id="{1103BE58-42DB-4FBC-BCA1-1D91EC1DE20A}" type="datetimeFigureOut">
              <a:rPr lang="es-CL" smtClean="0"/>
              <a:t>14-10-2021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3862471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1103BE58-42DB-4FBC-BCA1-1D91EC1DE20A}" type="datetimeFigureOut">
              <a:rPr lang="es-CL" smtClean="0"/>
              <a:t>14-10-2021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3685984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1103BE58-42DB-4FBC-BCA1-1D91EC1DE20A}" type="datetimeFigureOut">
              <a:rPr lang="es-CL" smtClean="0"/>
              <a:t>14-10-2021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24853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1103BE58-42DB-4FBC-BCA1-1D91EC1DE20A}" type="datetimeFigureOut">
              <a:rPr lang="es-CL" smtClean="0"/>
              <a:t>14-10-2021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993888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103BE58-42DB-4FBC-BCA1-1D91EC1DE20A}" type="datetimeFigureOut">
              <a:rPr lang="es-CL" smtClean="0"/>
              <a:t>14-10-2021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447168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1103BE58-42DB-4FBC-BCA1-1D91EC1DE20A}" type="datetimeFigureOut">
              <a:rPr lang="es-CL" smtClean="0"/>
              <a:t>14-10-2021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425821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1103BE58-42DB-4FBC-BCA1-1D91EC1DE20A}" type="datetimeFigureOut">
              <a:rPr lang="es-CL" smtClean="0"/>
              <a:t>14-10-2021</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4129221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1103BE58-42DB-4FBC-BCA1-1D91EC1DE20A}" type="datetimeFigureOut">
              <a:rPr lang="es-CL" smtClean="0"/>
              <a:t>14-10-2021</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4127172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103BE58-42DB-4FBC-BCA1-1D91EC1DE20A}" type="datetimeFigureOut">
              <a:rPr lang="es-CL" smtClean="0"/>
              <a:t>14-10-2021</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293510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103BE58-42DB-4FBC-BCA1-1D91EC1DE20A}" type="datetimeFigureOut">
              <a:rPr lang="es-CL" smtClean="0"/>
              <a:t>14-10-2021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198498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103BE58-42DB-4FBC-BCA1-1D91EC1DE20A}" type="datetimeFigureOut">
              <a:rPr lang="es-CL" smtClean="0"/>
              <a:t>14-10-2021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C77CD302-070A-4E72-8C90-A1739288380E}" type="slidenum">
              <a:rPr lang="es-CL" smtClean="0"/>
              <a:t>‹Nº›</a:t>
            </a:fld>
            <a:endParaRPr lang="es-CL"/>
          </a:p>
        </p:txBody>
      </p:sp>
    </p:spTree>
    <p:extLst>
      <p:ext uri="{BB962C8B-B14F-4D97-AF65-F5344CB8AC3E}">
        <p14:creationId xmlns:p14="http://schemas.microsoft.com/office/powerpoint/2010/main" val="1492569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03BE58-42DB-4FBC-BCA1-1D91EC1DE20A}" type="datetimeFigureOut">
              <a:rPr lang="es-CL" smtClean="0"/>
              <a:t>14-10-2021</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7CD302-070A-4E72-8C90-A1739288380E}" type="slidenum">
              <a:rPr lang="es-CL" smtClean="0"/>
              <a:t>‹Nº›</a:t>
            </a:fld>
            <a:endParaRPr lang="es-CL"/>
          </a:p>
        </p:txBody>
      </p:sp>
    </p:spTree>
    <p:extLst>
      <p:ext uri="{BB962C8B-B14F-4D97-AF65-F5344CB8AC3E}">
        <p14:creationId xmlns:p14="http://schemas.microsoft.com/office/powerpoint/2010/main" val="3440591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hhha.cl/transparencia/eno/formularios/mordedura.docx"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0469BEE-BF3A-4AA2-8918-5C95727829D8}"/>
              </a:ext>
            </a:extLst>
          </p:cNvPr>
          <p:cNvSpPr>
            <a:spLocks noGrp="1"/>
          </p:cNvSpPr>
          <p:nvPr>
            <p:ph type="title"/>
          </p:nvPr>
        </p:nvSpPr>
        <p:spPr>
          <a:xfrm>
            <a:off x="752474" y="3266613"/>
            <a:ext cx="10656553" cy="1926171"/>
          </a:xfrm>
        </p:spPr>
        <p:txBody>
          <a:bodyPr>
            <a:normAutofit/>
          </a:bodyPr>
          <a:lstStyle/>
          <a:p>
            <a:pPr marL="0" marR="0" lvl="0" indent="0" algn="ctr" defTabSz="457200" rtl="0" eaLnBrk="1" fontAlgn="base" latinLnBrk="0" hangingPunct="1">
              <a:lnSpc>
                <a:spcPct val="100000"/>
              </a:lnSpc>
              <a:spcBef>
                <a:spcPct val="0"/>
              </a:spcBef>
              <a:spcAft>
                <a:spcPct val="0"/>
              </a:spcAft>
              <a:tabLst/>
              <a:defRPr/>
            </a:pPr>
            <a:r>
              <a:rPr kumimoji="0" lang="es-ES_tradnl" altLang="es-CL" sz="3600" b="1" i="0" u="none" strike="noStrike" kern="1200" cap="none" spc="0" normalizeH="0" baseline="0" noProof="0" dirty="0" smtClean="0">
                <a:ln>
                  <a:noFill/>
                </a:ln>
                <a:solidFill>
                  <a:srgbClr val="0070C0"/>
                </a:solidFill>
                <a:effectLst/>
                <a:uLnTx/>
                <a:uFillTx/>
                <a:latin typeface="Verdana" panose="020B0604030504040204" pitchFamily="34" charset="0"/>
                <a:ea typeface="+mn-ea"/>
                <a:cs typeface="+mn-cs"/>
                <a:sym typeface="Verdana Bold"/>
              </a:rPr>
              <a:t>Vigilancia Mordeduras</a:t>
            </a:r>
            <a:r>
              <a:rPr kumimoji="0" lang="es-ES_tradnl" altLang="es-CL" sz="2400" b="1" i="0" u="none" strike="noStrike" kern="1200" cap="none" spc="0" normalizeH="0" baseline="0" noProof="0" dirty="0">
                <a:ln>
                  <a:noFill/>
                </a:ln>
                <a:solidFill>
                  <a:srgbClr val="0070C0"/>
                </a:solidFill>
                <a:effectLst/>
                <a:uLnTx/>
                <a:uFillTx/>
                <a:latin typeface="Verdana" panose="020B0604030504040204" pitchFamily="34" charset="0"/>
                <a:ea typeface="+mn-ea"/>
                <a:cs typeface="+mn-cs"/>
                <a:sym typeface="Verdana Bold"/>
              </a:rPr>
              <a:t/>
            </a:r>
            <a:br>
              <a:rPr kumimoji="0" lang="es-ES_tradnl" altLang="es-CL" sz="2400" b="1" i="0" u="none" strike="noStrike" kern="1200" cap="none" spc="0" normalizeH="0" baseline="0" noProof="0" dirty="0">
                <a:ln>
                  <a:noFill/>
                </a:ln>
                <a:solidFill>
                  <a:srgbClr val="0070C0"/>
                </a:solidFill>
                <a:effectLst/>
                <a:uLnTx/>
                <a:uFillTx/>
                <a:latin typeface="Verdana" panose="020B0604030504040204" pitchFamily="34" charset="0"/>
                <a:ea typeface="+mn-ea"/>
                <a:cs typeface="+mn-cs"/>
                <a:sym typeface="Verdana Bold"/>
              </a:rPr>
            </a:br>
            <a:endParaRPr lang="es-CL" dirty="0">
              <a:solidFill>
                <a:srgbClr val="0070C0"/>
              </a:solidFill>
            </a:endParaRPr>
          </a:p>
        </p:txBody>
      </p:sp>
      <p:pic>
        <p:nvPicPr>
          <p:cNvPr id="4" name="Imagen 3">
            <a:extLst>
              <a:ext uri="{FF2B5EF4-FFF2-40B4-BE49-F238E27FC236}">
                <a16:creationId xmlns="" xmlns:a16="http://schemas.microsoft.com/office/drawing/2014/main" id="{F929D352-E415-4F12-8E0A-F4E5648EFB1B}"/>
              </a:ext>
            </a:extLst>
          </p:cNvPr>
          <p:cNvPicPr>
            <a:picLocks noChangeAspect="1"/>
          </p:cNvPicPr>
          <p:nvPr/>
        </p:nvPicPr>
        <p:blipFill>
          <a:blip r:embed="rId2"/>
          <a:stretch>
            <a:fillRect/>
          </a:stretch>
        </p:blipFill>
        <p:spPr>
          <a:xfrm>
            <a:off x="0" y="0"/>
            <a:ext cx="1172398" cy="1145309"/>
          </a:xfrm>
          <a:prstGeom prst="rect">
            <a:avLst/>
          </a:prstGeom>
        </p:spPr>
      </p:pic>
    </p:spTree>
    <p:extLst>
      <p:ext uri="{BB962C8B-B14F-4D97-AF65-F5344CB8AC3E}">
        <p14:creationId xmlns:p14="http://schemas.microsoft.com/office/powerpoint/2010/main" val="41629576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1214224" y="687969"/>
            <a:ext cx="10515600" cy="1325563"/>
          </a:xfrm>
        </p:spPr>
        <p:txBody>
          <a:bodyPr>
            <a:normAutofit fontScale="90000"/>
          </a:bodyPr>
          <a:lstStyle/>
          <a:p>
            <a:r>
              <a:rPr lang="es-CL" dirty="0" smtClean="0"/>
              <a:t>Flujogramas de responsabilidades Nivel Ejecutor</a:t>
            </a:r>
            <a:br>
              <a:rPr lang="es-CL" dirty="0" smtClean="0"/>
            </a:br>
            <a:endParaRPr lang="es-CL" dirty="0"/>
          </a:p>
        </p:txBody>
      </p:sp>
      <p:pic>
        <p:nvPicPr>
          <p:cNvPr id="6" name="Imagen 5"/>
          <p:cNvPicPr>
            <a:picLocks noChangeAspect="1"/>
          </p:cNvPicPr>
          <p:nvPr/>
        </p:nvPicPr>
        <p:blipFill>
          <a:blip r:embed="rId2"/>
          <a:stretch>
            <a:fillRect/>
          </a:stretch>
        </p:blipFill>
        <p:spPr>
          <a:xfrm>
            <a:off x="15587" y="0"/>
            <a:ext cx="1012024" cy="1012024"/>
          </a:xfrm>
          <a:prstGeom prst="rect">
            <a:avLst/>
          </a:prstGeom>
        </p:spPr>
      </p:pic>
      <p:sp>
        <p:nvSpPr>
          <p:cNvPr id="7" name="Rectángulo redondeado 6"/>
          <p:cNvSpPr/>
          <p:nvPr/>
        </p:nvSpPr>
        <p:spPr>
          <a:xfrm>
            <a:off x="1707501" y="2314942"/>
            <a:ext cx="2827175" cy="15395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Capacitar al equipo y supervisar cumplimiento de normativa antirrábica vigente</a:t>
            </a:r>
            <a:endParaRPr lang="es-CL" dirty="0"/>
          </a:p>
        </p:txBody>
      </p:sp>
      <p:sp>
        <p:nvSpPr>
          <p:cNvPr id="8" name="Rectángulo 7"/>
          <p:cNvSpPr/>
          <p:nvPr/>
        </p:nvSpPr>
        <p:spPr>
          <a:xfrm>
            <a:off x="1943503" y="4457314"/>
            <a:ext cx="2047805" cy="400110"/>
          </a:xfrm>
          <a:prstGeom prst="rect">
            <a:avLst/>
          </a:prstGeom>
        </p:spPr>
        <p:txBody>
          <a:bodyPr wrap="none">
            <a:spAutoFit/>
          </a:bodyPr>
          <a:lstStyle/>
          <a:p>
            <a:pPr algn="ctr"/>
            <a:r>
              <a:rPr lang="es-CL" sz="2000" b="1" dirty="0" smtClean="0"/>
              <a:t>Delegados de PNI</a:t>
            </a:r>
          </a:p>
        </p:txBody>
      </p:sp>
      <p:sp>
        <p:nvSpPr>
          <p:cNvPr id="9" name="Rectángulo 8"/>
          <p:cNvSpPr/>
          <p:nvPr/>
        </p:nvSpPr>
        <p:spPr>
          <a:xfrm>
            <a:off x="6865446" y="4457314"/>
            <a:ext cx="2718758" cy="400110"/>
          </a:xfrm>
          <a:prstGeom prst="rect">
            <a:avLst/>
          </a:prstGeom>
        </p:spPr>
        <p:txBody>
          <a:bodyPr wrap="none">
            <a:spAutoFit/>
          </a:bodyPr>
          <a:lstStyle/>
          <a:p>
            <a:pPr algn="ctr"/>
            <a:r>
              <a:rPr lang="es-CL" sz="2000" b="1" dirty="0" smtClean="0"/>
              <a:t>Delegados de Ambiente</a:t>
            </a:r>
          </a:p>
        </p:txBody>
      </p:sp>
      <p:sp>
        <p:nvSpPr>
          <p:cNvPr id="10" name="Rectángulo redondeado 9"/>
          <p:cNvSpPr/>
          <p:nvPr/>
        </p:nvSpPr>
        <p:spPr>
          <a:xfrm>
            <a:off x="6811238" y="2314942"/>
            <a:ext cx="2827175" cy="15395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Actividades de Prevención y promoción mordedura de animales en la comunidad </a:t>
            </a:r>
          </a:p>
        </p:txBody>
      </p:sp>
    </p:spTree>
    <p:extLst>
      <p:ext uri="{BB962C8B-B14F-4D97-AF65-F5344CB8AC3E}">
        <p14:creationId xmlns:p14="http://schemas.microsoft.com/office/powerpoint/2010/main" val="2133202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22125" t="15468" r="23350" b="8933"/>
          <a:stretch/>
        </p:blipFill>
        <p:spPr>
          <a:xfrm>
            <a:off x="1399032" y="0"/>
            <a:ext cx="8257032" cy="6439803"/>
          </a:xfrm>
          <a:prstGeom prst="rect">
            <a:avLst/>
          </a:prstGeom>
        </p:spPr>
      </p:pic>
      <p:sp>
        <p:nvSpPr>
          <p:cNvPr id="5" name="Rectángulo 4"/>
          <p:cNvSpPr/>
          <p:nvPr/>
        </p:nvSpPr>
        <p:spPr>
          <a:xfrm>
            <a:off x="0" y="6193828"/>
            <a:ext cx="12304776" cy="369332"/>
          </a:xfrm>
          <a:prstGeom prst="rect">
            <a:avLst/>
          </a:prstGeom>
        </p:spPr>
        <p:txBody>
          <a:bodyPr wrap="square">
            <a:spAutoFit/>
          </a:bodyPr>
          <a:lstStyle/>
          <a:p>
            <a:r>
              <a:rPr lang="es-CL" dirty="0" smtClean="0"/>
              <a:t>jessica.inzunza@redsalud.gob.cl;jorge.gonzalez@redsalud.gob.cl;epinuble@redsalud.gob.cl;nancy.hernandez.c@redsalud.gob.cl</a:t>
            </a:r>
            <a:endParaRPr lang="es-CL" dirty="0"/>
          </a:p>
        </p:txBody>
      </p:sp>
      <p:sp>
        <p:nvSpPr>
          <p:cNvPr id="6" name="Rectángulo 5"/>
          <p:cNvSpPr/>
          <p:nvPr/>
        </p:nvSpPr>
        <p:spPr>
          <a:xfrm>
            <a:off x="1519428" y="6563160"/>
            <a:ext cx="8016240" cy="461665"/>
          </a:xfrm>
          <a:prstGeom prst="rect">
            <a:avLst/>
          </a:prstGeom>
        </p:spPr>
        <p:txBody>
          <a:bodyPr wrap="square">
            <a:spAutoFit/>
          </a:bodyPr>
          <a:lstStyle/>
          <a:p>
            <a:r>
              <a:rPr lang="es-CL" sz="1200" dirty="0">
                <a:hlinkClick r:id="rId4"/>
              </a:rPr>
              <a:t>https://</a:t>
            </a:r>
            <a:r>
              <a:rPr lang="es-CL" sz="1200" dirty="0" smtClean="0">
                <a:hlinkClick r:id="rId4"/>
              </a:rPr>
              <a:t>www.hhha.cl/transparencia/eno/formularios/mordedura.docx</a:t>
            </a:r>
            <a:endParaRPr lang="es-CL" sz="1200" dirty="0" smtClean="0"/>
          </a:p>
          <a:p>
            <a:endParaRPr lang="es-CL" sz="1200" dirty="0"/>
          </a:p>
        </p:txBody>
      </p:sp>
    </p:spTree>
    <p:extLst>
      <p:ext uri="{BB962C8B-B14F-4D97-AF65-F5344CB8AC3E}">
        <p14:creationId xmlns:p14="http://schemas.microsoft.com/office/powerpoint/2010/main" val="151336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1704" y="273685"/>
            <a:ext cx="10515600" cy="1325563"/>
          </a:xfrm>
        </p:spPr>
        <p:txBody>
          <a:bodyPr/>
          <a:lstStyle/>
          <a:p>
            <a:r>
              <a:rPr lang="es-CL" dirty="0" smtClean="0"/>
              <a:t>Programa:</a:t>
            </a:r>
            <a:endParaRPr lang="es-CL" dirty="0"/>
          </a:p>
        </p:txBody>
      </p:sp>
      <p:sp>
        <p:nvSpPr>
          <p:cNvPr id="3" name="Marcador de contenido 2"/>
          <p:cNvSpPr>
            <a:spLocks noGrp="1"/>
          </p:cNvSpPr>
          <p:nvPr>
            <p:ph idx="1"/>
          </p:nvPr>
        </p:nvSpPr>
        <p:spPr/>
        <p:txBody>
          <a:bodyPr>
            <a:normAutofit fontScale="70000" lnSpcReduction="20000"/>
          </a:bodyPr>
          <a:lstStyle/>
          <a:p>
            <a:pPr marL="514350" indent="-514350" algn="just">
              <a:buFont typeface="+mj-lt"/>
              <a:buAutoNum type="arabicPeriod"/>
            </a:pPr>
            <a:r>
              <a:rPr lang="es-CL" dirty="0" smtClean="0"/>
              <a:t>Flujos y Responsabilidades vigilancia de Rabia en establecimientos de Salud y Situación Epidemiológica de Rabia en Humanos. Claudia Dospital Bustos Depto. Salud Pública SEREMI de Salud Ñuble</a:t>
            </a:r>
          </a:p>
          <a:p>
            <a:pPr marL="514350" indent="-514350" algn="just">
              <a:buFont typeface="+mj-lt"/>
              <a:buAutoNum type="arabicPeriod"/>
            </a:pPr>
            <a:endParaRPr lang="es-CL" dirty="0" smtClean="0"/>
          </a:p>
          <a:p>
            <a:pPr marL="514350" indent="-514350" algn="just">
              <a:buFont typeface="+mj-lt"/>
              <a:buAutoNum type="arabicPeriod"/>
            </a:pPr>
            <a:r>
              <a:rPr lang="es-CL" dirty="0" smtClean="0"/>
              <a:t>Normativa Vacunación Antirrábica Norma técnica 169, Res Ex N° 614 de 2014. Marlyn Polanco </a:t>
            </a:r>
            <a:r>
              <a:rPr lang="es-CL" dirty="0" err="1" smtClean="0"/>
              <a:t>Guzman</a:t>
            </a:r>
            <a:r>
              <a:rPr lang="es-CL" dirty="0"/>
              <a:t>,</a:t>
            </a:r>
            <a:r>
              <a:rPr lang="es-CL" dirty="0" smtClean="0"/>
              <a:t> Programa Nacional de Inmunizaciones SEREMI de Salud Ñuble. </a:t>
            </a:r>
          </a:p>
          <a:p>
            <a:pPr marL="514350" indent="-514350" algn="just">
              <a:buFont typeface="+mj-lt"/>
              <a:buAutoNum type="arabicPeriod"/>
            </a:pPr>
            <a:endParaRPr lang="es-CL" dirty="0" smtClean="0"/>
          </a:p>
          <a:p>
            <a:pPr marL="514350" indent="-514350" algn="just">
              <a:buFont typeface="+mj-lt"/>
              <a:buAutoNum type="arabicPeriod"/>
            </a:pPr>
            <a:r>
              <a:rPr lang="es-CL" dirty="0" smtClean="0"/>
              <a:t>Vigilancia y observación de animales Mordedores.  Pablo Alegría Castro. Unidad de Zoonosis SEREMI de Salud Ñuble. </a:t>
            </a:r>
          </a:p>
          <a:p>
            <a:pPr marL="514350" indent="-514350" algn="just">
              <a:buFont typeface="+mj-lt"/>
              <a:buAutoNum type="arabicPeriod"/>
            </a:pPr>
            <a:endParaRPr lang="es-CL" dirty="0"/>
          </a:p>
          <a:p>
            <a:pPr marL="514350" indent="-514350" algn="just">
              <a:buFont typeface="+mj-lt"/>
              <a:buAutoNum type="arabicPeriod"/>
            </a:pPr>
            <a:r>
              <a:rPr lang="es-CL" dirty="0" smtClean="0"/>
              <a:t>Registro de Notificaciones de mordeduras en Plataforma MIDAS. Jorge González </a:t>
            </a:r>
            <a:r>
              <a:rPr lang="es-CL" dirty="0" err="1" smtClean="0"/>
              <a:t>Ugas</a:t>
            </a:r>
            <a:r>
              <a:rPr lang="es-CL" dirty="0" smtClean="0"/>
              <a:t>. Encargado Unidad de Zoonosis SEREMI de Salud Ñuble. </a:t>
            </a:r>
          </a:p>
          <a:p>
            <a:pPr marL="514350" indent="-514350" algn="just">
              <a:buFont typeface="+mj-lt"/>
              <a:buAutoNum type="arabicPeriod"/>
            </a:pPr>
            <a:endParaRPr lang="es-CL" dirty="0" smtClean="0"/>
          </a:p>
          <a:p>
            <a:pPr marL="514350" indent="-514350" algn="just">
              <a:buFont typeface="+mj-lt"/>
              <a:buAutoNum type="arabicPeriod"/>
            </a:pPr>
            <a:r>
              <a:rPr lang="es-CL" dirty="0" smtClean="0"/>
              <a:t>Prevención y Promoción asociada a mordeduras de animales. Jacqueline </a:t>
            </a:r>
            <a:r>
              <a:rPr lang="es-CL" dirty="0" err="1" smtClean="0"/>
              <a:t>Montecinos</a:t>
            </a:r>
            <a:r>
              <a:rPr lang="es-CL" dirty="0" smtClean="0"/>
              <a:t> Ramírez. Encargada Programa Ambiental SEREMI de Salud Ñuble.</a:t>
            </a:r>
          </a:p>
          <a:p>
            <a:pPr marL="0" indent="0" algn="just">
              <a:buNone/>
            </a:pPr>
            <a:endParaRPr lang="es-CL" dirty="0"/>
          </a:p>
        </p:txBody>
      </p:sp>
      <p:pic>
        <p:nvPicPr>
          <p:cNvPr id="4" name="Imagen 3"/>
          <p:cNvPicPr>
            <a:picLocks noChangeAspect="1"/>
          </p:cNvPicPr>
          <p:nvPr/>
        </p:nvPicPr>
        <p:blipFill>
          <a:blip r:embed="rId2"/>
          <a:stretch>
            <a:fillRect/>
          </a:stretch>
        </p:blipFill>
        <p:spPr>
          <a:xfrm>
            <a:off x="0" y="0"/>
            <a:ext cx="1012024" cy="1012024"/>
          </a:xfrm>
          <a:prstGeom prst="rect">
            <a:avLst/>
          </a:prstGeom>
        </p:spPr>
      </p:pic>
    </p:spTree>
    <p:extLst>
      <p:ext uri="{BB962C8B-B14F-4D97-AF65-F5344CB8AC3E}">
        <p14:creationId xmlns:p14="http://schemas.microsoft.com/office/powerpoint/2010/main" val="1465223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05128" y="200533"/>
            <a:ext cx="10515600" cy="1325563"/>
          </a:xfrm>
        </p:spPr>
        <p:txBody>
          <a:bodyPr/>
          <a:lstStyle/>
          <a:p>
            <a:r>
              <a:rPr lang="es-CL" dirty="0" smtClean="0"/>
              <a:t>Objetivo</a:t>
            </a:r>
            <a:br>
              <a:rPr lang="es-CL" dirty="0" smtClean="0"/>
            </a:br>
            <a:endParaRPr lang="es-CL" dirty="0"/>
          </a:p>
        </p:txBody>
      </p:sp>
      <p:pic>
        <p:nvPicPr>
          <p:cNvPr id="4" name="Imagen 3"/>
          <p:cNvPicPr>
            <a:picLocks noChangeAspect="1"/>
          </p:cNvPicPr>
          <p:nvPr/>
        </p:nvPicPr>
        <p:blipFill>
          <a:blip r:embed="rId3"/>
          <a:stretch>
            <a:fillRect/>
          </a:stretch>
        </p:blipFill>
        <p:spPr>
          <a:xfrm>
            <a:off x="0" y="0"/>
            <a:ext cx="1012024" cy="1012024"/>
          </a:xfrm>
          <a:prstGeom prst="rect">
            <a:avLst/>
          </a:prstGeom>
        </p:spPr>
      </p:pic>
      <p:sp>
        <p:nvSpPr>
          <p:cNvPr id="5" name="Marcador de contenido 4"/>
          <p:cNvSpPr>
            <a:spLocks noGrp="1"/>
          </p:cNvSpPr>
          <p:nvPr>
            <p:ph idx="1"/>
          </p:nvPr>
        </p:nvSpPr>
        <p:spPr/>
        <p:txBody>
          <a:bodyPr/>
          <a:lstStyle/>
          <a:p>
            <a:pPr marL="0" indent="0">
              <a:buNone/>
            </a:pPr>
            <a:r>
              <a:rPr lang="es-CL" dirty="0" smtClean="0"/>
              <a:t>Reforzar:</a:t>
            </a:r>
          </a:p>
          <a:p>
            <a:r>
              <a:rPr lang="es-CL" dirty="0" smtClean="0"/>
              <a:t>Vigilancia Epidemiológica.</a:t>
            </a:r>
          </a:p>
          <a:p>
            <a:r>
              <a:rPr lang="es-CL" dirty="0" smtClean="0"/>
              <a:t>Normativa de Vacunación Antirrábica.</a:t>
            </a:r>
          </a:p>
          <a:p>
            <a:r>
              <a:rPr lang="es-CL" dirty="0" smtClean="0"/>
              <a:t>Vigilancia de mordedores</a:t>
            </a:r>
          </a:p>
          <a:p>
            <a:r>
              <a:rPr lang="es-CL" dirty="0" smtClean="0"/>
              <a:t>Prevención y Promoción en la comunidad.</a:t>
            </a:r>
          </a:p>
          <a:p>
            <a:pPr marL="0" indent="0">
              <a:buNone/>
            </a:pPr>
            <a:endParaRPr lang="es-CL" dirty="0" smtClean="0"/>
          </a:p>
          <a:p>
            <a:pPr marL="0" indent="0">
              <a:buNone/>
            </a:pPr>
            <a:r>
              <a:rPr lang="es-CL" dirty="0" smtClean="0"/>
              <a:t>Definir Responsabilidades </a:t>
            </a:r>
          </a:p>
          <a:p>
            <a:pPr marL="0" indent="0">
              <a:buNone/>
            </a:pPr>
            <a:endParaRPr lang="es-CL" dirty="0"/>
          </a:p>
        </p:txBody>
      </p:sp>
    </p:spTree>
    <p:extLst>
      <p:ext uri="{BB962C8B-B14F-4D97-AF65-F5344CB8AC3E}">
        <p14:creationId xmlns:p14="http://schemas.microsoft.com/office/powerpoint/2010/main" val="820899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3456" y="318180"/>
            <a:ext cx="10515600" cy="1325563"/>
          </a:xfrm>
        </p:spPr>
        <p:txBody>
          <a:bodyPr/>
          <a:lstStyle/>
          <a:p>
            <a:r>
              <a:rPr lang="es-CL" dirty="0" smtClean="0"/>
              <a:t>Importancia de la vigilancia </a:t>
            </a:r>
            <a:br>
              <a:rPr lang="es-CL" dirty="0" smtClean="0"/>
            </a:br>
            <a:endParaRPr lang="es-CL" dirty="0"/>
          </a:p>
        </p:txBody>
      </p:sp>
      <p:sp>
        <p:nvSpPr>
          <p:cNvPr id="3" name="Marcador de contenido 2"/>
          <p:cNvSpPr>
            <a:spLocks noGrp="1"/>
          </p:cNvSpPr>
          <p:nvPr>
            <p:ph idx="1"/>
          </p:nvPr>
        </p:nvSpPr>
        <p:spPr/>
        <p:txBody>
          <a:bodyPr/>
          <a:lstStyle/>
          <a:p>
            <a:pPr marL="0" indent="0">
              <a:buNone/>
            </a:pPr>
            <a:endParaRPr lang="es-CL" dirty="0" smtClean="0"/>
          </a:p>
          <a:p>
            <a:pPr marL="0" indent="0">
              <a:buNone/>
            </a:pPr>
            <a:endParaRPr lang="es-CL" dirty="0"/>
          </a:p>
        </p:txBody>
      </p:sp>
      <p:pic>
        <p:nvPicPr>
          <p:cNvPr id="4" name="Imagen 3"/>
          <p:cNvPicPr>
            <a:picLocks noChangeAspect="1"/>
          </p:cNvPicPr>
          <p:nvPr/>
        </p:nvPicPr>
        <p:blipFill>
          <a:blip r:embed="rId2"/>
          <a:stretch>
            <a:fillRect/>
          </a:stretch>
        </p:blipFill>
        <p:spPr>
          <a:xfrm>
            <a:off x="0" y="0"/>
            <a:ext cx="1012024" cy="1012024"/>
          </a:xfrm>
          <a:prstGeom prst="rect">
            <a:avLst/>
          </a:prstGeom>
        </p:spPr>
      </p:pic>
      <p:sp>
        <p:nvSpPr>
          <p:cNvPr id="5" name="Marcador de contenido 2"/>
          <p:cNvSpPr txBox="1">
            <a:spLocks/>
          </p:cNvSpPr>
          <p:nvPr/>
        </p:nvSpPr>
        <p:spPr>
          <a:xfrm>
            <a:off x="838200" y="1375787"/>
            <a:ext cx="10515600" cy="43513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ES" dirty="0" smtClean="0"/>
              <a:t>La rabia es una infección aguda del sistema nervioso central, casi siempre mortal. El virus comúnmente se transmite a los humanos por mordida de un animal rabioso o por el contacto con la saliva de éste</a:t>
            </a:r>
            <a:r>
              <a:rPr lang="es-ES" baseline="30000" dirty="0" smtClean="0"/>
              <a:t>2</a:t>
            </a:r>
            <a:r>
              <a:rPr lang="es-ES" dirty="0" smtClean="0"/>
              <a:t>.</a:t>
            </a:r>
          </a:p>
          <a:p>
            <a:pPr algn="just"/>
            <a:r>
              <a:rPr lang="es-ES" dirty="0" smtClean="0"/>
              <a:t>Enfermedad </a:t>
            </a:r>
            <a:r>
              <a:rPr lang="es-ES" dirty="0" err="1" smtClean="0"/>
              <a:t>inmunoprevenible</a:t>
            </a:r>
            <a:endParaRPr lang="es-ES" dirty="0" smtClean="0"/>
          </a:p>
          <a:p>
            <a:pPr algn="just"/>
            <a:r>
              <a:rPr lang="es-ES" dirty="0" smtClean="0"/>
              <a:t>En América, durante la última década, el promedio anual de rabia humana fue de 61 casos y el de rabia canina de 1.759 casos, siendo la fuente de contagio tanto animales domésticos como silvestres</a:t>
            </a:r>
            <a:r>
              <a:rPr lang="es-ES" baseline="30000" dirty="0" smtClean="0"/>
              <a:t>3</a:t>
            </a:r>
            <a:r>
              <a:rPr lang="es-ES" dirty="0" smtClean="0"/>
              <a:t>.</a:t>
            </a:r>
          </a:p>
          <a:p>
            <a:pPr algn="just"/>
            <a:r>
              <a:rPr lang="es-ES" dirty="0" smtClean="0"/>
              <a:t>Eliminar la rabia humana transmitida por perros ha sido un gran desafío para la Región de Las Américas. Esta decisión fue tomada en la década de los 80 por todos los estados miembros de la Organización Panamericana de la Salud (OPS), disminuyendo durante el período 1982-2003 el número de casos de rabia humana en 91%</a:t>
            </a:r>
            <a:r>
              <a:rPr lang="es-ES" baseline="30000" dirty="0" smtClean="0"/>
              <a:t>4</a:t>
            </a:r>
            <a:r>
              <a:rPr lang="es-ES" dirty="0" smtClean="0"/>
              <a:t>.</a:t>
            </a:r>
          </a:p>
          <a:p>
            <a:pPr marL="0" indent="0" algn="just">
              <a:buFont typeface="Arial" panose="020B0604020202020204" pitchFamily="34" charset="0"/>
              <a:buNone/>
            </a:pPr>
            <a:endParaRPr lang="es-CL" dirty="0"/>
          </a:p>
        </p:txBody>
      </p:sp>
      <p:sp>
        <p:nvSpPr>
          <p:cNvPr id="6" name="Rectángulo 5"/>
          <p:cNvSpPr/>
          <p:nvPr/>
        </p:nvSpPr>
        <p:spPr>
          <a:xfrm>
            <a:off x="694944" y="6405789"/>
            <a:ext cx="12152376" cy="584775"/>
          </a:xfrm>
          <a:prstGeom prst="rect">
            <a:avLst/>
          </a:prstGeom>
        </p:spPr>
        <p:txBody>
          <a:bodyPr wrap="square">
            <a:spAutoFit/>
          </a:bodyPr>
          <a:lstStyle/>
          <a:p>
            <a:r>
              <a:rPr lang="es-ES" sz="800" dirty="0" smtClean="0"/>
              <a:t>2.- Brooks Geo F, et al. Rabia, infecciones por virus lentos y enfermedades por priones. Brooks Geo F. Microbiología médica 18° Edición. México. Editorial El Manual Moderno. 2005. Pp. 571-7.         [ Links ]</a:t>
            </a:r>
          </a:p>
          <a:p>
            <a:r>
              <a:rPr lang="es-ES" sz="800" dirty="0" smtClean="0"/>
              <a:t>3.- OPS 2008. Informe anual de casos de rabia humana y animal en las Américas. Sistema de información epidemiológica (SIEPI). Disponible en: http://siepi.panaftosa.org.br/Painel.aspx. (accedido: marzo 2010).         [ Links ]</a:t>
            </a:r>
          </a:p>
          <a:p>
            <a:r>
              <a:rPr lang="es-ES" sz="800" dirty="0" smtClean="0"/>
              <a:t>4.- OPS 2005. Eliminación de la rabia humana transmitida por perros en América Latina: análisis de la situación, año 2004. Washington. 73p. Disponible en: http://www.siepi.panaftosa.org.br/painel.aspx idioma. (accedido: marzo 2010).</a:t>
            </a:r>
          </a:p>
          <a:p>
            <a:endParaRPr lang="es-ES" sz="800" dirty="0"/>
          </a:p>
        </p:txBody>
      </p:sp>
    </p:spTree>
    <p:extLst>
      <p:ext uri="{BB962C8B-B14F-4D97-AF65-F5344CB8AC3E}">
        <p14:creationId xmlns:p14="http://schemas.microsoft.com/office/powerpoint/2010/main" val="3629487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0195" y="538888"/>
            <a:ext cx="9144000" cy="993820"/>
          </a:xfrm>
        </p:spPr>
        <p:txBody>
          <a:bodyPr>
            <a:normAutofit fontScale="90000"/>
          </a:bodyPr>
          <a:lstStyle/>
          <a:p>
            <a:r>
              <a:rPr lang="es-CL" dirty="0">
                <a:solidFill>
                  <a:schemeClr val="accent1"/>
                </a:solidFill>
              </a:rPr>
              <a:t/>
            </a:r>
            <a:br>
              <a:rPr lang="es-CL" dirty="0">
                <a:solidFill>
                  <a:schemeClr val="accent1"/>
                </a:solidFill>
              </a:rPr>
            </a:br>
            <a:r>
              <a:rPr lang="es-CL" b="1" dirty="0" smtClean="0">
                <a:solidFill>
                  <a:schemeClr val="accent1"/>
                </a:solidFill>
              </a:rPr>
              <a:t>Situación epidemiológica en Chile</a:t>
            </a:r>
            <a:endParaRPr lang="es-CL" dirty="0">
              <a:solidFill>
                <a:schemeClr val="accent1"/>
              </a:solidFill>
            </a:endParaRPr>
          </a:p>
        </p:txBody>
      </p:sp>
      <p:sp>
        <p:nvSpPr>
          <p:cNvPr id="3" name="Subtítulo 2"/>
          <p:cNvSpPr>
            <a:spLocks noGrp="1"/>
          </p:cNvSpPr>
          <p:nvPr>
            <p:ph type="subTitle" idx="1"/>
          </p:nvPr>
        </p:nvSpPr>
        <p:spPr>
          <a:xfrm>
            <a:off x="1445623" y="2051913"/>
            <a:ext cx="9117874" cy="2084658"/>
          </a:xfrm>
        </p:spPr>
        <p:txBody>
          <a:bodyPr>
            <a:noAutofit/>
          </a:bodyPr>
          <a:lstStyle/>
          <a:p>
            <a:pPr algn="l"/>
            <a:endParaRPr lang="es-CL" sz="1600" b="0" i="0" u="none" strike="noStrike" baseline="0" dirty="0" smtClean="0">
              <a:solidFill>
                <a:srgbClr val="000000"/>
              </a:solidFill>
              <a:latin typeface="Candara" panose="020E0502030303020204" pitchFamily="34" charset="0"/>
            </a:endParaRPr>
          </a:p>
          <a:p>
            <a:pPr algn="l"/>
            <a:endParaRPr lang="es-CL" sz="1600" b="0" i="0" u="none" strike="noStrike" baseline="0" dirty="0" smtClean="0">
              <a:latin typeface="Wingdings" panose="05000000000000000000" pitchFamily="2" charset="2"/>
            </a:endParaRPr>
          </a:p>
          <a:p>
            <a:pPr algn="l"/>
            <a:endParaRPr lang="es-CL" sz="1600" dirty="0"/>
          </a:p>
          <a:p>
            <a:pPr algn="l"/>
            <a:endParaRPr lang="es-CL" sz="1600" dirty="0"/>
          </a:p>
          <a:p>
            <a:pPr algn="l"/>
            <a:endParaRPr lang="es-CL" sz="1600" dirty="0"/>
          </a:p>
        </p:txBody>
      </p:sp>
      <p:pic>
        <p:nvPicPr>
          <p:cNvPr id="4" name="Imagen 3"/>
          <p:cNvPicPr>
            <a:picLocks noChangeAspect="1"/>
          </p:cNvPicPr>
          <p:nvPr/>
        </p:nvPicPr>
        <p:blipFill>
          <a:blip r:embed="rId3"/>
          <a:stretch>
            <a:fillRect/>
          </a:stretch>
        </p:blipFill>
        <p:spPr>
          <a:xfrm>
            <a:off x="0" y="0"/>
            <a:ext cx="1581000" cy="138133"/>
          </a:xfrm>
          <a:prstGeom prst="rect">
            <a:avLst/>
          </a:prstGeom>
        </p:spPr>
      </p:pic>
      <p:sp>
        <p:nvSpPr>
          <p:cNvPr id="5" name="Rectángulo 4"/>
          <p:cNvSpPr/>
          <p:nvPr/>
        </p:nvSpPr>
        <p:spPr>
          <a:xfrm>
            <a:off x="1184366" y="1419497"/>
            <a:ext cx="9379131" cy="5262979"/>
          </a:xfrm>
          <a:prstGeom prst="rect">
            <a:avLst/>
          </a:prstGeom>
        </p:spPr>
        <p:txBody>
          <a:bodyPr wrap="square">
            <a:spAutoFit/>
          </a:bodyPr>
          <a:lstStyle/>
          <a:p>
            <a:pPr algn="just"/>
            <a:endParaRPr lang="es-CL" sz="1200" b="0" i="0" u="none" strike="noStrike" baseline="0" dirty="0" smtClean="0">
              <a:solidFill>
                <a:srgbClr val="000000"/>
              </a:solidFill>
              <a:latin typeface="Candara" panose="020E0502030303020204" pitchFamily="34" charset="0"/>
            </a:endParaRPr>
          </a:p>
          <a:p>
            <a:pPr algn="just"/>
            <a:r>
              <a:rPr lang="es-CL" dirty="0">
                <a:latin typeface="Candara" panose="020E0502030303020204" pitchFamily="34" charset="0"/>
              </a:rPr>
              <a:t>1960 : </a:t>
            </a:r>
            <a:r>
              <a:rPr lang="es-CL" b="1" dirty="0">
                <a:solidFill>
                  <a:srgbClr val="002060"/>
                </a:solidFill>
                <a:latin typeface="Candara" panose="020E0502030303020204" pitchFamily="34" charset="0"/>
              </a:rPr>
              <a:t>Programa Nacional de Control de Rabia </a:t>
            </a:r>
            <a:endParaRPr lang="es-CL" dirty="0">
              <a:solidFill>
                <a:srgbClr val="002060"/>
              </a:solidFill>
              <a:latin typeface="Candara" panose="020E0502030303020204" pitchFamily="34" charset="0"/>
            </a:endParaRPr>
          </a:p>
          <a:p>
            <a:pPr algn="just"/>
            <a:endParaRPr lang="es-CL" b="1" dirty="0" smtClean="0">
              <a:latin typeface="Candara" panose="020E0502030303020204" pitchFamily="34" charset="0"/>
            </a:endParaRPr>
          </a:p>
          <a:p>
            <a:pPr algn="just"/>
            <a:r>
              <a:rPr lang="es-CL" b="1" dirty="0" smtClean="0">
                <a:solidFill>
                  <a:srgbClr val="002060"/>
                </a:solidFill>
                <a:latin typeface="Candara" panose="020E0502030303020204" pitchFamily="34" charset="0"/>
              </a:rPr>
              <a:t>Objetivos</a:t>
            </a:r>
            <a:r>
              <a:rPr lang="es-CL" b="1" dirty="0">
                <a:solidFill>
                  <a:srgbClr val="002060"/>
                </a:solidFill>
                <a:latin typeface="Candara" panose="020E0502030303020204" pitchFamily="34" charset="0"/>
              </a:rPr>
              <a:t>: </a:t>
            </a:r>
            <a:endParaRPr lang="es-CL" dirty="0">
              <a:solidFill>
                <a:srgbClr val="002060"/>
              </a:solidFill>
              <a:latin typeface="Candara" panose="020E0502030303020204" pitchFamily="34" charset="0"/>
            </a:endParaRPr>
          </a:p>
          <a:p>
            <a:pPr algn="just"/>
            <a:r>
              <a:rPr lang="es-ES" dirty="0">
                <a:latin typeface="Candara" panose="020E0502030303020204" pitchFamily="34" charset="0"/>
              </a:rPr>
              <a:t>- Prevenir Rabia en Humanos, con </a:t>
            </a:r>
            <a:r>
              <a:rPr lang="es-ES" b="1" dirty="0">
                <a:latin typeface="Candara" panose="020E0502030303020204" pitchFamily="34" charset="0"/>
              </a:rPr>
              <a:t>vacunación post exposición </a:t>
            </a:r>
            <a:endParaRPr lang="es-ES" dirty="0">
              <a:latin typeface="Candara" panose="020E0502030303020204" pitchFamily="34" charset="0"/>
            </a:endParaRPr>
          </a:p>
          <a:p>
            <a:pPr algn="just"/>
            <a:r>
              <a:rPr lang="es-ES" dirty="0">
                <a:latin typeface="Candara" panose="020E0502030303020204" pitchFamily="34" charset="0"/>
              </a:rPr>
              <a:t>- Interrumpir el ciclo de transmisión de la rabia, por </a:t>
            </a:r>
            <a:r>
              <a:rPr lang="es-ES" b="1" dirty="0">
                <a:latin typeface="Candara" panose="020E0502030303020204" pitchFamily="34" charset="0"/>
              </a:rPr>
              <a:t>vacunación canina. </a:t>
            </a:r>
            <a:endParaRPr lang="es-ES" dirty="0">
              <a:latin typeface="Candara" panose="020E0502030303020204" pitchFamily="34" charset="0"/>
            </a:endParaRPr>
          </a:p>
          <a:p>
            <a:pPr algn="just"/>
            <a:endParaRPr lang="es-CL" b="1" dirty="0" smtClean="0">
              <a:latin typeface="Candara" panose="020E0502030303020204" pitchFamily="34" charset="0"/>
            </a:endParaRPr>
          </a:p>
          <a:p>
            <a:pPr algn="just"/>
            <a:r>
              <a:rPr lang="es-CL" b="1" dirty="0" smtClean="0">
                <a:solidFill>
                  <a:srgbClr val="002060"/>
                </a:solidFill>
                <a:latin typeface="Candara" panose="020E0502030303020204" pitchFamily="34" charset="0"/>
              </a:rPr>
              <a:t>Antecedentes</a:t>
            </a:r>
            <a:r>
              <a:rPr lang="es-CL" b="1" dirty="0">
                <a:solidFill>
                  <a:srgbClr val="002060"/>
                </a:solidFill>
                <a:latin typeface="Candara" panose="020E0502030303020204" pitchFamily="34" charset="0"/>
              </a:rPr>
              <a:t>: </a:t>
            </a:r>
            <a:endParaRPr lang="es-CL" dirty="0">
              <a:solidFill>
                <a:srgbClr val="002060"/>
              </a:solidFill>
              <a:latin typeface="Candara" panose="020E0502030303020204" pitchFamily="34" charset="0"/>
            </a:endParaRPr>
          </a:p>
          <a:p>
            <a:pPr algn="just"/>
            <a:r>
              <a:rPr lang="es-ES" dirty="0">
                <a:latin typeface="Wingdings" panose="05000000000000000000" pitchFamily="2" charset="2"/>
              </a:rPr>
              <a:t> </a:t>
            </a:r>
            <a:r>
              <a:rPr lang="es-ES" dirty="0">
                <a:latin typeface="Candara" panose="020E0502030303020204" pitchFamily="34" charset="0"/>
              </a:rPr>
              <a:t>1972: Chile se encuentra libre de casos de rabia humana producida por variantes canina. </a:t>
            </a:r>
          </a:p>
          <a:p>
            <a:pPr algn="just"/>
            <a:r>
              <a:rPr lang="es-ES" dirty="0">
                <a:latin typeface="Wingdings" panose="05000000000000000000" pitchFamily="2" charset="2"/>
              </a:rPr>
              <a:t></a:t>
            </a:r>
            <a:r>
              <a:rPr lang="es-ES" dirty="0">
                <a:latin typeface="Candara" panose="020E0502030303020204" pitchFamily="34" charset="0"/>
              </a:rPr>
              <a:t>Desde 1985: Detección de </a:t>
            </a:r>
            <a:r>
              <a:rPr lang="es-ES" b="1" dirty="0">
                <a:latin typeface="Candara" panose="020E0502030303020204" pitchFamily="34" charset="0"/>
              </a:rPr>
              <a:t>virus de rabia en murciélagos, en todo el país. </a:t>
            </a:r>
            <a:endParaRPr lang="es-ES" dirty="0">
              <a:latin typeface="Candara" panose="020E0502030303020204" pitchFamily="34" charset="0"/>
            </a:endParaRPr>
          </a:p>
          <a:p>
            <a:pPr algn="just"/>
            <a:r>
              <a:rPr lang="es-ES" dirty="0">
                <a:latin typeface="Wingdings" panose="05000000000000000000" pitchFamily="2" charset="2"/>
              </a:rPr>
              <a:t></a:t>
            </a:r>
            <a:r>
              <a:rPr lang="es-ES" dirty="0">
                <a:latin typeface="Candara" panose="020E0502030303020204" pitchFamily="34" charset="0"/>
              </a:rPr>
              <a:t>1992: A partir de este año </a:t>
            </a:r>
            <a:r>
              <a:rPr lang="es-ES" b="1" dirty="0">
                <a:latin typeface="Candara" panose="020E0502030303020204" pitchFamily="34" charset="0"/>
              </a:rPr>
              <a:t>, no existe circulación de la variante viral canina (V1 y V2). </a:t>
            </a:r>
            <a:endParaRPr lang="es-ES" dirty="0">
              <a:latin typeface="Candara" panose="020E0502030303020204" pitchFamily="34" charset="0"/>
            </a:endParaRPr>
          </a:p>
          <a:p>
            <a:pPr algn="just"/>
            <a:r>
              <a:rPr lang="es-CL" dirty="0">
                <a:latin typeface="Wingdings" panose="05000000000000000000" pitchFamily="2" charset="2"/>
              </a:rPr>
              <a:t></a:t>
            </a:r>
            <a:r>
              <a:rPr lang="es-CL" dirty="0">
                <a:latin typeface="Candara" panose="020E0502030303020204" pitchFamily="34" charset="0"/>
              </a:rPr>
              <a:t>1996: caso de </a:t>
            </a:r>
            <a:r>
              <a:rPr lang="es-CL" b="1" dirty="0">
                <a:latin typeface="Candara" panose="020E0502030303020204" pitchFamily="34" charset="0"/>
              </a:rPr>
              <a:t>rabia humana por virus rábico en murciélago. </a:t>
            </a:r>
            <a:endParaRPr lang="es-CL" dirty="0">
              <a:latin typeface="Candara" panose="020E0502030303020204" pitchFamily="34" charset="0"/>
            </a:endParaRPr>
          </a:p>
          <a:p>
            <a:pPr algn="just"/>
            <a:r>
              <a:rPr lang="es-ES" dirty="0">
                <a:latin typeface="Wingdings" panose="05000000000000000000" pitchFamily="2" charset="2"/>
              </a:rPr>
              <a:t></a:t>
            </a:r>
            <a:r>
              <a:rPr lang="es-ES" dirty="0">
                <a:latin typeface="Candara" panose="020E0502030303020204" pitchFamily="34" charset="0"/>
              </a:rPr>
              <a:t>2013: se produce en Quilpué un caso de </a:t>
            </a:r>
            <a:r>
              <a:rPr lang="es-ES" b="1" dirty="0">
                <a:latin typeface="Candara" panose="020E0502030303020204" pitchFamily="34" charset="0"/>
              </a:rPr>
              <a:t>encefalitis posterior a mordida de perro</a:t>
            </a:r>
            <a:r>
              <a:rPr lang="es-ES" dirty="0">
                <a:latin typeface="Candara" panose="020E0502030303020204" pitchFamily="34" charset="0"/>
              </a:rPr>
              <a:t>. En este caso nunca se pudo aislar el virus, quedando sin confirmación virológica. </a:t>
            </a:r>
          </a:p>
          <a:p>
            <a:pPr algn="just"/>
            <a:endParaRPr lang="es-CL" dirty="0">
              <a:latin typeface="Candara" panose="020E0502030303020204" pitchFamily="34" charset="0"/>
            </a:endParaRPr>
          </a:p>
          <a:p>
            <a:pPr algn="just"/>
            <a:r>
              <a:rPr lang="es-ES" dirty="0">
                <a:latin typeface="Wingdings" panose="05000000000000000000" pitchFamily="2" charset="2"/>
              </a:rPr>
              <a:t></a:t>
            </a:r>
            <a:r>
              <a:rPr lang="es-ES" dirty="0">
                <a:latin typeface="Candara" panose="020E0502030303020204" pitchFamily="34" charset="0"/>
              </a:rPr>
              <a:t>2014: “Reglamento de Prevención de Rabia en hombres y animales”, que indica: </a:t>
            </a:r>
          </a:p>
          <a:p>
            <a:pPr algn="just"/>
            <a:endParaRPr lang="es-CL" dirty="0">
              <a:latin typeface="Candara" panose="020E0502030303020204" pitchFamily="34" charset="0"/>
            </a:endParaRPr>
          </a:p>
          <a:p>
            <a:pPr algn="just"/>
            <a:r>
              <a:rPr lang="es-ES" b="1" dirty="0">
                <a:latin typeface="Candara" panose="020E0502030303020204" pitchFamily="34" charset="0"/>
              </a:rPr>
              <a:t>“Toda persona mordida, si procede debe administrarse el esquema de vacunación post exposición, en establecimientos públicos o privados en convenio” </a:t>
            </a:r>
            <a:endParaRPr lang="es-CL" dirty="0"/>
          </a:p>
        </p:txBody>
      </p:sp>
      <p:pic>
        <p:nvPicPr>
          <p:cNvPr id="8" name="Imagen 7"/>
          <p:cNvPicPr>
            <a:picLocks noChangeAspect="1"/>
          </p:cNvPicPr>
          <p:nvPr/>
        </p:nvPicPr>
        <p:blipFill>
          <a:blip r:embed="rId4"/>
          <a:stretch>
            <a:fillRect/>
          </a:stretch>
        </p:blipFill>
        <p:spPr>
          <a:xfrm>
            <a:off x="9971314" y="372579"/>
            <a:ext cx="1895518" cy="1892721"/>
          </a:xfrm>
          <a:prstGeom prst="rect">
            <a:avLst/>
          </a:prstGeom>
        </p:spPr>
      </p:pic>
      <p:sp>
        <p:nvSpPr>
          <p:cNvPr id="11" name="Rectángulo 10"/>
          <p:cNvSpPr/>
          <p:nvPr/>
        </p:nvSpPr>
        <p:spPr>
          <a:xfrm>
            <a:off x="2184375" y="6627168"/>
            <a:ext cx="9030789" cy="230832"/>
          </a:xfrm>
          <a:prstGeom prst="rect">
            <a:avLst/>
          </a:prstGeom>
        </p:spPr>
        <p:txBody>
          <a:bodyPr wrap="square">
            <a:spAutoFit/>
          </a:bodyPr>
          <a:lstStyle/>
          <a:p>
            <a:r>
              <a:rPr lang="en-US" sz="900" dirty="0" err="1" smtClean="0"/>
              <a:t>Favi</a:t>
            </a:r>
            <a:r>
              <a:rPr lang="en-US" sz="900" dirty="0" smtClean="0"/>
              <a:t> M, De </a:t>
            </a:r>
            <a:r>
              <a:rPr lang="en-US" sz="900" dirty="0" err="1" smtClean="0"/>
              <a:t>Mattos</a:t>
            </a:r>
            <a:r>
              <a:rPr lang="en-US" sz="900" dirty="0" smtClean="0"/>
              <a:t> C, Yung V, </a:t>
            </a:r>
            <a:r>
              <a:rPr lang="en-US" sz="900" dirty="0" err="1" smtClean="0"/>
              <a:t>Chala</a:t>
            </a:r>
            <a:r>
              <a:rPr lang="en-US" sz="900" dirty="0" smtClean="0"/>
              <a:t> E, López L, De </a:t>
            </a:r>
            <a:r>
              <a:rPr lang="en-US" sz="900" dirty="0" err="1" smtClean="0"/>
              <a:t>Mattos</a:t>
            </a:r>
            <a:r>
              <a:rPr lang="en-US" sz="900" dirty="0" smtClean="0"/>
              <a:t> C. First case of human rabies in Chile caused by an insectivorous bat virus variant. </a:t>
            </a:r>
            <a:r>
              <a:rPr lang="en-US" sz="900" dirty="0" err="1" smtClean="0"/>
              <a:t>Emerg</a:t>
            </a:r>
            <a:r>
              <a:rPr lang="en-US" sz="900" dirty="0" smtClean="0"/>
              <a:t> Infect Dis 2002; 8 (1): 79-81.</a:t>
            </a:r>
            <a:endParaRPr lang="es-CL" sz="900" dirty="0"/>
          </a:p>
        </p:txBody>
      </p:sp>
    </p:spTree>
    <p:extLst>
      <p:ext uri="{BB962C8B-B14F-4D97-AF65-F5344CB8AC3E}">
        <p14:creationId xmlns:p14="http://schemas.microsoft.com/office/powerpoint/2010/main" val="3857936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0195" y="538888"/>
            <a:ext cx="9144000" cy="993820"/>
          </a:xfrm>
        </p:spPr>
        <p:txBody>
          <a:bodyPr>
            <a:normAutofit fontScale="90000"/>
          </a:bodyPr>
          <a:lstStyle/>
          <a:p>
            <a:r>
              <a:rPr lang="es-CL" dirty="0">
                <a:solidFill>
                  <a:schemeClr val="accent1"/>
                </a:solidFill>
              </a:rPr>
              <a:t/>
            </a:r>
            <a:br>
              <a:rPr lang="es-CL" dirty="0">
                <a:solidFill>
                  <a:schemeClr val="accent1"/>
                </a:solidFill>
              </a:rPr>
            </a:br>
            <a:r>
              <a:rPr lang="es-CL" b="1" dirty="0">
                <a:solidFill>
                  <a:schemeClr val="accent1"/>
                </a:solidFill>
              </a:rPr>
              <a:t>Rabia </a:t>
            </a:r>
            <a:endParaRPr lang="es-CL" dirty="0">
              <a:solidFill>
                <a:schemeClr val="accent1"/>
              </a:solidFill>
            </a:endParaRPr>
          </a:p>
        </p:txBody>
      </p:sp>
      <p:sp>
        <p:nvSpPr>
          <p:cNvPr id="3" name="Subtítulo 2"/>
          <p:cNvSpPr>
            <a:spLocks noGrp="1"/>
          </p:cNvSpPr>
          <p:nvPr>
            <p:ph type="subTitle" idx="1"/>
          </p:nvPr>
        </p:nvSpPr>
        <p:spPr>
          <a:xfrm>
            <a:off x="1419497" y="2051913"/>
            <a:ext cx="9144000" cy="1655762"/>
          </a:xfrm>
        </p:spPr>
        <p:txBody>
          <a:bodyPr>
            <a:normAutofit fontScale="92500" lnSpcReduction="20000"/>
          </a:bodyPr>
          <a:lstStyle/>
          <a:p>
            <a:pPr algn="l"/>
            <a:endParaRPr lang="es-CL" dirty="0"/>
          </a:p>
          <a:p>
            <a:pPr algn="l"/>
            <a:endParaRPr lang="es-CL" dirty="0"/>
          </a:p>
          <a:p>
            <a:pPr algn="l"/>
            <a:r>
              <a:rPr lang="es-ES" dirty="0"/>
              <a:t>Es una enfermedad </a:t>
            </a:r>
            <a:r>
              <a:rPr lang="es-ES" b="1" dirty="0"/>
              <a:t>infecciosa viral </a:t>
            </a:r>
            <a:r>
              <a:rPr lang="es-ES" dirty="0"/>
              <a:t>del </a:t>
            </a:r>
            <a:r>
              <a:rPr lang="es-ES" b="1" dirty="0"/>
              <a:t>sistema nervioso central </a:t>
            </a:r>
            <a:r>
              <a:rPr lang="es-ES" dirty="0"/>
              <a:t>ocasionada por un </a:t>
            </a:r>
            <a:r>
              <a:rPr lang="es-ES" dirty="0" err="1"/>
              <a:t>Rhabdoviridae</a:t>
            </a:r>
            <a:r>
              <a:rPr lang="es-ES" dirty="0"/>
              <a:t> que causa </a:t>
            </a:r>
            <a:r>
              <a:rPr lang="es-ES" b="1" dirty="0"/>
              <a:t>encefalitis aguda </a:t>
            </a:r>
            <a:r>
              <a:rPr lang="es-ES" dirty="0"/>
              <a:t>con una </a:t>
            </a:r>
            <a:r>
              <a:rPr lang="es-ES" b="1" dirty="0"/>
              <a:t>letalidad </a:t>
            </a:r>
            <a:r>
              <a:rPr lang="es-ES" dirty="0"/>
              <a:t>cercana al </a:t>
            </a:r>
            <a:r>
              <a:rPr lang="es-ES" b="1" dirty="0"/>
              <a:t>100 %</a:t>
            </a:r>
            <a:r>
              <a:rPr lang="es-ES" dirty="0"/>
              <a:t>. </a:t>
            </a:r>
          </a:p>
          <a:p>
            <a:pPr algn="l"/>
            <a:endParaRPr lang="es-CL" dirty="0"/>
          </a:p>
        </p:txBody>
      </p:sp>
      <p:pic>
        <p:nvPicPr>
          <p:cNvPr id="4" name="Imagen 3"/>
          <p:cNvPicPr>
            <a:picLocks noChangeAspect="1"/>
          </p:cNvPicPr>
          <p:nvPr/>
        </p:nvPicPr>
        <p:blipFill>
          <a:blip r:embed="rId2"/>
          <a:stretch>
            <a:fillRect/>
          </a:stretch>
        </p:blipFill>
        <p:spPr>
          <a:xfrm>
            <a:off x="0" y="0"/>
            <a:ext cx="1581000" cy="138133"/>
          </a:xfrm>
          <a:prstGeom prst="rect">
            <a:avLst/>
          </a:prstGeom>
        </p:spPr>
      </p:pic>
      <p:pic>
        <p:nvPicPr>
          <p:cNvPr id="5" name="Imagen 4"/>
          <p:cNvPicPr>
            <a:picLocks noChangeAspect="1"/>
          </p:cNvPicPr>
          <p:nvPr/>
        </p:nvPicPr>
        <p:blipFill>
          <a:blip r:embed="rId3"/>
          <a:stretch>
            <a:fillRect/>
          </a:stretch>
        </p:blipFill>
        <p:spPr>
          <a:xfrm>
            <a:off x="1269471" y="4221394"/>
            <a:ext cx="3659580" cy="2111029"/>
          </a:xfrm>
          <a:prstGeom prst="rect">
            <a:avLst/>
          </a:prstGeom>
        </p:spPr>
      </p:pic>
      <p:pic>
        <p:nvPicPr>
          <p:cNvPr id="6" name="Imagen 5"/>
          <p:cNvPicPr>
            <a:picLocks noChangeAspect="1"/>
          </p:cNvPicPr>
          <p:nvPr/>
        </p:nvPicPr>
        <p:blipFill>
          <a:blip r:embed="rId4"/>
          <a:stretch>
            <a:fillRect/>
          </a:stretch>
        </p:blipFill>
        <p:spPr>
          <a:xfrm>
            <a:off x="6504702" y="3901439"/>
            <a:ext cx="3286194" cy="2612535"/>
          </a:xfrm>
          <a:prstGeom prst="rect">
            <a:avLst/>
          </a:prstGeom>
        </p:spPr>
      </p:pic>
    </p:spTree>
    <p:extLst>
      <p:ext uri="{BB962C8B-B14F-4D97-AF65-F5344CB8AC3E}">
        <p14:creationId xmlns:p14="http://schemas.microsoft.com/office/powerpoint/2010/main" val="3327544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0195" y="538888"/>
            <a:ext cx="9144000" cy="993820"/>
          </a:xfrm>
        </p:spPr>
        <p:txBody>
          <a:bodyPr>
            <a:normAutofit fontScale="90000"/>
          </a:bodyPr>
          <a:lstStyle/>
          <a:p>
            <a:r>
              <a:rPr lang="es-CL" dirty="0">
                <a:solidFill>
                  <a:schemeClr val="accent1"/>
                </a:solidFill>
              </a:rPr>
              <a:t/>
            </a:r>
            <a:br>
              <a:rPr lang="es-CL" dirty="0">
                <a:solidFill>
                  <a:schemeClr val="accent1"/>
                </a:solidFill>
              </a:rPr>
            </a:br>
            <a:r>
              <a:rPr lang="es-CL" b="1" dirty="0" smtClean="0">
                <a:solidFill>
                  <a:schemeClr val="accent1"/>
                </a:solidFill>
              </a:rPr>
              <a:t>Modo de transmisión </a:t>
            </a:r>
            <a:endParaRPr lang="es-CL" dirty="0">
              <a:solidFill>
                <a:schemeClr val="accent1"/>
              </a:solidFill>
            </a:endParaRPr>
          </a:p>
        </p:txBody>
      </p:sp>
      <p:sp>
        <p:nvSpPr>
          <p:cNvPr id="3" name="Subtítulo 2"/>
          <p:cNvSpPr>
            <a:spLocks noGrp="1"/>
          </p:cNvSpPr>
          <p:nvPr>
            <p:ph type="subTitle" idx="1"/>
          </p:nvPr>
        </p:nvSpPr>
        <p:spPr>
          <a:xfrm>
            <a:off x="1419497" y="2051913"/>
            <a:ext cx="9144000" cy="1655762"/>
          </a:xfrm>
        </p:spPr>
        <p:txBody>
          <a:bodyPr>
            <a:normAutofit fontScale="47500" lnSpcReduction="20000"/>
          </a:bodyPr>
          <a:lstStyle/>
          <a:p>
            <a:pPr algn="l"/>
            <a:endParaRPr lang="es-CL" sz="1400" b="0" i="0" u="none" strike="noStrike" baseline="0" dirty="0" smtClean="0">
              <a:solidFill>
                <a:srgbClr val="000000"/>
              </a:solidFill>
              <a:latin typeface="Wingdings" panose="05000000000000000000" pitchFamily="2" charset="2"/>
            </a:endParaRPr>
          </a:p>
          <a:p>
            <a:pPr algn="l"/>
            <a:endParaRPr lang="es-CL" sz="1400" b="0" i="0" u="none" strike="noStrike" baseline="0" dirty="0" smtClean="0">
              <a:latin typeface="Wingdings" panose="05000000000000000000" pitchFamily="2" charset="2"/>
            </a:endParaRPr>
          </a:p>
          <a:p>
            <a:pPr algn="l"/>
            <a:r>
              <a:rPr lang="es-ES" b="0" i="0" u="none" strike="noStrike" baseline="0" dirty="0" smtClean="0">
                <a:latin typeface="Wingdings" panose="05000000000000000000" pitchFamily="2" charset="2"/>
              </a:rPr>
              <a:t></a:t>
            </a:r>
            <a:r>
              <a:rPr lang="es-ES" b="0" i="0" u="none" strike="noStrike" baseline="0" dirty="0" smtClean="0">
                <a:latin typeface="Candara" panose="020E0502030303020204" pitchFamily="34" charset="0"/>
              </a:rPr>
              <a:t>Inoculación de la </a:t>
            </a:r>
            <a:r>
              <a:rPr lang="es-ES" b="1" i="0" u="none" strike="noStrike" baseline="0" dirty="0" smtClean="0">
                <a:latin typeface="Candara" panose="020E0502030303020204" pitchFamily="34" charset="0"/>
              </a:rPr>
              <a:t>secreción </a:t>
            </a:r>
            <a:r>
              <a:rPr lang="es-ES" b="0" i="0" u="none" strike="noStrike" baseline="0" dirty="0" smtClean="0">
                <a:latin typeface="Candara" panose="020E0502030303020204" pitchFamily="34" charset="0"/>
              </a:rPr>
              <a:t>de un </a:t>
            </a:r>
            <a:r>
              <a:rPr lang="es-ES" b="1" i="0" u="none" strike="noStrike" baseline="0" dirty="0" smtClean="0">
                <a:latin typeface="Candara" panose="020E0502030303020204" pitchFamily="34" charset="0"/>
              </a:rPr>
              <a:t>animal</a:t>
            </a:r>
            <a:r>
              <a:rPr lang="es-ES" b="0" i="0" u="none" strike="noStrike" baseline="0" dirty="0" smtClean="0">
                <a:latin typeface="Candara" panose="020E0502030303020204" pitchFamily="34" charset="0"/>
              </a:rPr>
              <a:t>, a través de una </a:t>
            </a:r>
            <a:r>
              <a:rPr lang="es-ES" b="1" i="0" u="none" strike="noStrike" baseline="0" dirty="0" smtClean="0">
                <a:latin typeface="Candara" panose="020E0502030303020204" pitchFamily="34" charset="0"/>
              </a:rPr>
              <a:t>mordedura </a:t>
            </a:r>
            <a:r>
              <a:rPr lang="es-ES" b="0" i="0" u="none" strike="noStrike" baseline="0" dirty="0" smtClean="0">
                <a:latin typeface="Candara" panose="020E0502030303020204" pitchFamily="34" charset="0"/>
              </a:rPr>
              <a:t>o </a:t>
            </a:r>
            <a:r>
              <a:rPr lang="es-ES" b="1" i="0" u="none" strike="noStrike" baseline="0" dirty="0" smtClean="0">
                <a:latin typeface="Candara" panose="020E0502030303020204" pitchFamily="34" charset="0"/>
              </a:rPr>
              <a:t>rasguño</a:t>
            </a:r>
            <a:r>
              <a:rPr lang="es-ES" b="0" i="0" u="none" strike="noStrike" baseline="0" dirty="0" smtClean="0">
                <a:latin typeface="Candara" panose="020E0502030303020204" pitchFamily="34" charset="0"/>
              </a:rPr>
              <a:t>. </a:t>
            </a:r>
          </a:p>
          <a:p>
            <a:pPr algn="l"/>
            <a:endParaRPr lang="es-CL" b="0" i="0" u="none" strike="noStrike" baseline="0" dirty="0" smtClean="0">
              <a:latin typeface="Candara" panose="020E0502030303020204" pitchFamily="34" charset="0"/>
            </a:endParaRPr>
          </a:p>
          <a:p>
            <a:pPr algn="l"/>
            <a:r>
              <a:rPr lang="es-ES" b="0" i="0" u="none" strike="noStrike" baseline="0" dirty="0" smtClean="0">
                <a:latin typeface="Wingdings" panose="05000000000000000000" pitchFamily="2" charset="2"/>
              </a:rPr>
              <a:t></a:t>
            </a:r>
            <a:r>
              <a:rPr lang="es-ES" b="0" i="0" u="none" strike="noStrike" baseline="0" dirty="0" smtClean="0">
                <a:latin typeface="Candara" panose="020E0502030303020204" pitchFamily="34" charset="0"/>
              </a:rPr>
              <a:t>El </a:t>
            </a:r>
            <a:r>
              <a:rPr lang="es-ES" b="1" i="0" u="none" strike="noStrike" baseline="0" dirty="0" smtClean="0">
                <a:latin typeface="Candara" panose="020E0502030303020204" pitchFamily="34" charset="0"/>
              </a:rPr>
              <a:t>contacto </a:t>
            </a:r>
            <a:r>
              <a:rPr lang="es-ES" b="0" i="0" u="none" strike="noStrike" baseline="0" dirty="0" smtClean="0">
                <a:latin typeface="Candara" panose="020E0502030303020204" pitchFamily="34" charset="0"/>
              </a:rPr>
              <a:t>con </a:t>
            </a:r>
            <a:r>
              <a:rPr lang="es-ES" b="1" i="0" u="none" strike="noStrike" baseline="0" dirty="0" smtClean="0">
                <a:latin typeface="Candara" panose="020E0502030303020204" pitchFamily="34" charset="0"/>
              </a:rPr>
              <a:t>piel intacta no es </a:t>
            </a:r>
            <a:r>
              <a:rPr lang="es-ES" b="0" i="0" u="none" strike="noStrike" baseline="0" dirty="0" smtClean="0">
                <a:latin typeface="Candara" panose="020E0502030303020204" pitchFamily="34" charset="0"/>
              </a:rPr>
              <a:t>considerado una </a:t>
            </a:r>
            <a:r>
              <a:rPr lang="es-ES" b="1" i="0" u="none" strike="noStrike" baseline="0" dirty="0" smtClean="0">
                <a:latin typeface="Candara" panose="020E0502030303020204" pitchFamily="34" charset="0"/>
              </a:rPr>
              <a:t>exposición. </a:t>
            </a:r>
            <a:endParaRPr lang="es-ES" b="0" i="0" u="none" strike="noStrike" baseline="0" dirty="0" smtClean="0">
              <a:latin typeface="Candara" panose="020E0502030303020204" pitchFamily="34" charset="0"/>
            </a:endParaRPr>
          </a:p>
          <a:p>
            <a:pPr algn="l"/>
            <a:endParaRPr lang="es-CL" b="0" i="0" u="none" strike="noStrike" baseline="0" dirty="0" smtClean="0">
              <a:latin typeface="Candara" panose="020E0502030303020204" pitchFamily="34" charset="0"/>
            </a:endParaRPr>
          </a:p>
          <a:p>
            <a:pPr algn="l"/>
            <a:r>
              <a:rPr lang="es-ES" b="0" i="0" u="none" strike="noStrike" baseline="0" dirty="0" smtClean="0">
                <a:latin typeface="Wingdings" panose="05000000000000000000" pitchFamily="2" charset="2"/>
              </a:rPr>
              <a:t></a:t>
            </a:r>
            <a:r>
              <a:rPr lang="es-ES" b="0" i="0" u="none" strike="noStrike" baseline="0" dirty="0" smtClean="0">
                <a:latin typeface="Candara" panose="020E0502030303020204" pitchFamily="34" charset="0"/>
              </a:rPr>
              <a:t>Se considera exposición </a:t>
            </a:r>
            <a:r>
              <a:rPr lang="es-ES" b="1" i="0" u="none" strike="noStrike" baseline="0" dirty="0" smtClean="0">
                <a:latin typeface="Candara" panose="020E0502030303020204" pitchFamily="34" charset="0"/>
              </a:rPr>
              <a:t>sí el contacto es con mucosas </a:t>
            </a:r>
            <a:r>
              <a:rPr lang="es-ES" b="0" i="0" u="none" strike="noStrike" baseline="0" dirty="0" smtClean="0">
                <a:latin typeface="Candara" panose="020E0502030303020204" pitchFamily="34" charset="0"/>
              </a:rPr>
              <a:t>(ej. cavidad oral, nariz, ojos). </a:t>
            </a:r>
          </a:p>
          <a:p>
            <a:pPr algn="l"/>
            <a:endParaRPr lang="es-CL" dirty="0"/>
          </a:p>
          <a:p>
            <a:pPr algn="l"/>
            <a:endParaRPr lang="es-CL" dirty="0"/>
          </a:p>
          <a:p>
            <a:pPr algn="l"/>
            <a:endParaRPr lang="es-CL" dirty="0"/>
          </a:p>
        </p:txBody>
      </p:sp>
      <p:pic>
        <p:nvPicPr>
          <p:cNvPr id="4" name="Imagen 3"/>
          <p:cNvPicPr>
            <a:picLocks noChangeAspect="1"/>
          </p:cNvPicPr>
          <p:nvPr/>
        </p:nvPicPr>
        <p:blipFill>
          <a:blip r:embed="rId2"/>
          <a:stretch>
            <a:fillRect/>
          </a:stretch>
        </p:blipFill>
        <p:spPr>
          <a:xfrm>
            <a:off x="0" y="0"/>
            <a:ext cx="1581000" cy="138133"/>
          </a:xfrm>
          <a:prstGeom prst="rect">
            <a:avLst/>
          </a:prstGeom>
        </p:spPr>
      </p:pic>
      <p:pic>
        <p:nvPicPr>
          <p:cNvPr id="7" name="Imagen 6"/>
          <p:cNvPicPr>
            <a:picLocks noChangeAspect="1"/>
          </p:cNvPicPr>
          <p:nvPr/>
        </p:nvPicPr>
        <p:blipFill>
          <a:blip r:embed="rId3"/>
          <a:stretch>
            <a:fillRect/>
          </a:stretch>
        </p:blipFill>
        <p:spPr>
          <a:xfrm>
            <a:off x="1754729" y="4226880"/>
            <a:ext cx="2569125" cy="1914134"/>
          </a:xfrm>
          <a:prstGeom prst="rect">
            <a:avLst/>
          </a:prstGeom>
        </p:spPr>
      </p:pic>
      <p:pic>
        <p:nvPicPr>
          <p:cNvPr id="8" name="Imagen 7"/>
          <p:cNvPicPr>
            <a:picLocks noChangeAspect="1"/>
          </p:cNvPicPr>
          <p:nvPr/>
        </p:nvPicPr>
        <p:blipFill>
          <a:blip r:embed="rId4"/>
          <a:stretch>
            <a:fillRect/>
          </a:stretch>
        </p:blipFill>
        <p:spPr>
          <a:xfrm>
            <a:off x="7066069" y="4136571"/>
            <a:ext cx="2864471" cy="2365659"/>
          </a:xfrm>
          <a:prstGeom prst="rect">
            <a:avLst/>
          </a:prstGeom>
        </p:spPr>
      </p:pic>
    </p:spTree>
    <p:extLst>
      <p:ext uri="{BB962C8B-B14F-4D97-AF65-F5344CB8AC3E}">
        <p14:creationId xmlns:p14="http://schemas.microsoft.com/office/powerpoint/2010/main" val="3580863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10195" y="538888"/>
            <a:ext cx="9144000" cy="993820"/>
          </a:xfrm>
        </p:spPr>
        <p:txBody>
          <a:bodyPr>
            <a:normAutofit fontScale="90000"/>
          </a:bodyPr>
          <a:lstStyle/>
          <a:p>
            <a:r>
              <a:rPr lang="es-CL" dirty="0">
                <a:solidFill>
                  <a:schemeClr val="accent1"/>
                </a:solidFill>
              </a:rPr>
              <a:t/>
            </a:r>
            <a:br>
              <a:rPr lang="es-CL" dirty="0">
                <a:solidFill>
                  <a:schemeClr val="accent1"/>
                </a:solidFill>
              </a:rPr>
            </a:br>
            <a:r>
              <a:rPr lang="es-CL" b="1" dirty="0" smtClean="0">
                <a:solidFill>
                  <a:schemeClr val="accent1"/>
                </a:solidFill>
              </a:rPr>
              <a:t>Periodo de incubación</a:t>
            </a:r>
            <a:endParaRPr lang="es-CL" dirty="0">
              <a:solidFill>
                <a:schemeClr val="accent1"/>
              </a:solidFill>
            </a:endParaRPr>
          </a:p>
        </p:txBody>
      </p:sp>
      <p:sp>
        <p:nvSpPr>
          <p:cNvPr id="3" name="Subtítulo 2"/>
          <p:cNvSpPr>
            <a:spLocks noGrp="1"/>
          </p:cNvSpPr>
          <p:nvPr>
            <p:ph type="subTitle" idx="1"/>
          </p:nvPr>
        </p:nvSpPr>
        <p:spPr>
          <a:xfrm>
            <a:off x="1445623" y="2051913"/>
            <a:ext cx="9117874" cy="2084658"/>
          </a:xfrm>
        </p:spPr>
        <p:txBody>
          <a:bodyPr>
            <a:noAutofit/>
          </a:bodyPr>
          <a:lstStyle/>
          <a:p>
            <a:pPr algn="l"/>
            <a:endParaRPr lang="es-CL" sz="1600" b="0" i="0" u="none" strike="noStrike" baseline="0" dirty="0" smtClean="0">
              <a:solidFill>
                <a:srgbClr val="000000"/>
              </a:solidFill>
              <a:latin typeface="Candara" panose="020E0502030303020204" pitchFamily="34" charset="0"/>
            </a:endParaRPr>
          </a:p>
          <a:p>
            <a:pPr algn="l"/>
            <a:r>
              <a:rPr lang="es-ES" sz="1600" b="0" i="0" u="none" strike="noStrike" baseline="0" dirty="0" smtClean="0">
                <a:latin typeface="Candara" panose="020E0502030303020204" pitchFamily="34" charset="0"/>
              </a:rPr>
              <a:t>Periodo de incubación en el </a:t>
            </a:r>
            <a:r>
              <a:rPr lang="es-ES" sz="1600" b="1" i="0" u="none" strike="noStrike" baseline="0" dirty="0" smtClean="0">
                <a:latin typeface="Candara" panose="020E0502030303020204" pitchFamily="34" charset="0"/>
              </a:rPr>
              <a:t>ser humano  		</a:t>
            </a:r>
            <a:r>
              <a:rPr lang="es-ES" sz="1600" b="0" i="0" u="none" strike="noStrike" baseline="0" dirty="0" smtClean="0">
                <a:latin typeface="Candara" panose="020E0502030303020204" pitchFamily="34" charset="0"/>
              </a:rPr>
              <a:t>2 a 8 semanas </a:t>
            </a:r>
          </a:p>
          <a:p>
            <a:pPr algn="l"/>
            <a:r>
              <a:rPr lang="es-ES" sz="1200" b="0" i="0" u="none" strike="noStrike" baseline="0" dirty="0" smtClean="0">
                <a:latin typeface="Candara" panose="020E0502030303020204" pitchFamily="34" charset="0"/>
              </a:rPr>
              <a:t>(puede ser menor según el sitio de inoculación) </a:t>
            </a:r>
          </a:p>
          <a:p>
            <a:pPr algn="l"/>
            <a:endParaRPr lang="es-ES" sz="1600" b="0" i="0" u="none" strike="noStrike" baseline="0" dirty="0" smtClean="0">
              <a:latin typeface="Candara" panose="020E0502030303020204" pitchFamily="34" charset="0"/>
            </a:endParaRPr>
          </a:p>
          <a:p>
            <a:pPr algn="l"/>
            <a:r>
              <a:rPr lang="es-ES" sz="1600" b="0" i="0" u="none" strike="noStrike" baseline="0" dirty="0" smtClean="0">
                <a:latin typeface="Candara" panose="020E0502030303020204" pitchFamily="34" charset="0"/>
              </a:rPr>
              <a:t>Periodo de incubación en el </a:t>
            </a:r>
            <a:r>
              <a:rPr lang="es-ES" sz="1600" b="1" i="0" u="none" strike="noStrike" baseline="0" dirty="0" smtClean="0">
                <a:latin typeface="Candara" panose="020E0502030303020204" pitchFamily="34" charset="0"/>
              </a:rPr>
              <a:t>perro y gatos	</a:t>
            </a:r>
            <a:r>
              <a:rPr lang="es-ES" sz="1600" b="1" dirty="0" smtClean="0">
                <a:latin typeface="Candara" panose="020E0502030303020204" pitchFamily="34" charset="0"/>
              </a:rPr>
              <a:t>   	</a:t>
            </a:r>
            <a:r>
              <a:rPr lang="es-ES" sz="1600" b="0" i="0" u="none" strike="noStrike" baseline="0" dirty="0" smtClean="0">
                <a:latin typeface="Candara" panose="020E0502030303020204" pitchFamily="34" charset="0"/>
              </a:rPr>
              <a:t>10 días </a:t>
            </a:r>
          </a:p>
          <a:p>
            <a:pPr algn="l"/>
            <a:r>
              <a:rPr lang="es-ES" sz="1200" b="0" i="0" u="none" strike="noStrike" baseline="0" dirty="0" smtClean="0">
                <a:latin typeface="Candara" panose="020E0502030303020204" pitchFamily="34" charset="0"/>
              </a:rPr>
              <a:t>(fundamenta la observación del animal) </a:t>
            </a:r>
            <a:endParaRPr lang="es-CL" sz="1200" b="0" i="0" u="none" strike="noStrike" baseline="0" dirty="0" smtClean="0">
              <a:solidFill>
                <a:srgbClr val="000000"/>
              </a:solidFill>
              <a:latin typeface="Wingdings" panose="05000000000000000000" pitchFamily="2" charset="2"/>
            </a:endParaRPr>
          </a:p>
          <a:p>
            <a:pPr algn="l"/>
            <a:endParaRPr lang="es-CL" sz="1600" b="0" i="0" u="none" strike="noStrike" baseline="0" dirty="0" smtClean="0">
              <a:latin typeface="Wingdings" panose="05000000000000000000" pitchFamily="2" charset="2"/>
            </a:endParaRPr>
          </a:p>
          <a:p>
            <a:pPr algn="l"/>
            <a:endParaRPr lang="es-CL" sz="1600" dirty="0"/>
          </a:p>
          <a:p>
            <a:pPr algn="l"/>
            <a:endParaRPr lang="es-CL" sz="1600" dirty="0"/>
          </a:p>
          <a:p>
            <a:pPr algn="l"/>
            <a:endParaRPr lang="es-CL" sz="1600" dirty="0"/>
          </a:p>
        </p:txBody>
      </p:sp>
      <p:pic>
        <p:nvPicPr>
          <p:cNvPr id="4" name="Imagen 3"/>
          <p:cNvPicPr>
            <a:picLocks noChangeAspect="1"/>
          </p:cNvPicPr>
          <p:nvPr/>
        </p:nvPicPr>
        <p:blipFill>
          <a:blip r:embed="rId2"/>
          <a:stretch>
            <a:fillRect/>
          </a:stretch>
        </p:blipFill>
        <p:spPr>
          <a:xfrm>
            <a:off x="0" y="0"/>
            <a:ext cx="1581000" cy="138133"/>
          </a:xfrm>
          <a:prstGeom prst="rect">
            <a:avLst/>
          </a:prstGeom>
        </p:spPr>
      </p:pic>
      <p:sp>
        <p:nvSpPr>
          <p:cNvPr id="6" name="Flecha derecha 5"/>
          <p:cNvSpPr/>
          <p:nvPr/>
        </p:nvSpPr>
        <p:spPr>
          <a:xfrm>
            <a:off x="5190308" y="2424291"/>
            <a:ext cx="679269" cy="275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Flecha derecha 8"/>
          <p:cNvSpPr/>
          <p:nvPr/>
        </p:nvSpPr>
        <p:spPr>
          <a:xfrm>
            <a:off x="5190308" y="3361510"/>
            <a:ext cx="679269" cy="2960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Rectángulo redondeado 9"/>
          <p:cNvSpPr/>
          <p:nvPr/>
        </p:nvSpPr>
        <p:spPr>
          <a:xfrm>
            <a:off x="1581000" y="4508949"/>
            <a:ext cx="8773491" cy="12225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0" i="0" u="none" strike="noStrike" baseline="0" dirty="0" smtClean="0">
                <a:latin typeface="Candara" panose="020E0502030303020204" pitchFamily="34" charset="0"/>
              </a:rPr>
              <a:t>La administración de </a:t>
            </a:r>
            <a:r>
              <a:rPr lang="es-ES" b="1" i="0" u="none" strike="noStrike" baseline="0" dirty="0" smtClean="0">
                <a:latin typeface="Candara" panose="020E0502030303020204" pitchFamily="34" charset="0"/>
              </a:rPr>
              <a:t>vacuna antirrábica </a:t>
            </a:r>
            <a:r>
              <a:rPr lang="es-ES" b="0" i="0" u="none" strike="noStrike" baseline="0" dirty="0" smtClean="0">
                <a:latin typeface="Candara" panose="020E0502030303020204" pitchFamily="34" charset="0"/>
              </a:rPr>
              <a:t>oportunamente </a:t>
            </a:r>
            <a:r>
              <a:rPr lang="es-ES" b="1" i="0" u="none" strike="noStrike" baseline="0" dirty="0" smtClean="0">
                <a:latin typeface="Candara" panose="020E0502030303020204" pitchFamily="34" charset="0"/>
              </a:rPr>
              <a:t>interrumpe </a:t>
            </a:r>
            <a:r>
              <a:rPr lang="es-ES" b="0" i="0" u="none" strike="noStrike" baseline="0" dirty="0" smtClean="0">
                <a:latin typeface="Candara" panose="020E0502030303020204" pitchFamily="34" charset="0"/>
              </a:rPr>
              <a:t>el periodo de incubación y </a:t>
            </a:r>
            <a:r>
              <a:rPr lang="es-ES" b="1" i="0" u="none" strike="noStrike" baseline="0" dirty="0" smtClean="0">
                <a:latin typeface="Candara" panose="020E0502030303020204" pitchFamily="34" charset="0"/>
              </a:rPr>
              <a:t>evita </a:t>
            </a:r>
            <a:r>
              <a:rPr lang="es-ES" b="0" i="0" u="none" strike="noStrike" baseline="0" dirty="0" smtClean="0">
                <a:latin typeface="Candara" panose="020E0502030303020204" pitchFamily="34" charset="0"/>
              </a:rPr>
              <a:t>el </a:t>
            </a:r>
            <a:r>
              <a:rPr lang="es-ES" b="1" i="0" u="none" strike="noStrike" baseline="0" dirty="0" smtClean="0">
                <a:latin typeface="Candara" panose="020E0502030303020204" pitchFamily="34" charset="0"/>
              </a:rPr>
              <a:t>cuadro clínico </a:t>
            </a:r>
            <a:endParaRPr lang="es-CL" dirty="0"/>
          </a:p>
        </p:txBody>
      </p:sp>
    </p:spTree>
    <p:extLst>
      <p:ext uri="{BB962C8B-B14F-4D97-AF65-F5344CB8AC3E}">
        <p14:creationId xmlns:p14="http://schemas.microsoft.com/office/powerpoint/2010/main" val="35217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5954" y="247434"/>
            <a:ext cx="10515600" cy="964642"/>
          </a:xfrm>
        </p:spPr>
        <p:txBody>
          <a:bodyPr>
            <a:normAutofit fontScale="90000"/>
          </a:bodyPr>
          <a:lstStyle/>
          <a:p>
            <a:r>
              <a:rPr lang="es-CL" dirty="0" smtClean="0"/>
              <a:t>Flujogramas de responsabilidades Nivel Ejecutor</a:t>
            </a:r>
            <a:br>
              <a:rPr lang="es-CL" dirty="0" smtClean="0"/>
            </a:br>
            <a:endParaRPr lang="es-CL" dirty="0"/>
          </a:p>
        </p:txBody>
      </p:sp>
      <p:sp>
        <p:nvSpPr>
          <p:cNvPr id="4" name="Elipse 3"/>
          <p:cNvSpPr/>
          <p:nvPr/>
        </p:nvSpPr>
        <p:spPr>
          <a:xfrm>
            <a:off x="15587" y="2043598"/>
            <a:ext cx="1041110" cy="1051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000" dirty="0" smtClean="0"/>
              <a:t>Persona mordida</a:t>
            </a:r>
            <a:endParaRPr lang="es-CL" sz="1000" dirty="0"/>
          </a:p>
        </p:txBody>
      </p:sp>
      <p:cxnSp>
        <p:nvCxnSpPr>
          <p:cNvPr id="6" name="Conector recto de flecha 5"/>
          <p:cNvCxnSpPr/>
          <p:nvPr/>
        </p:nvCxnSpPr>
        <p:spPr>
          <a:xfrm>
            <a:off x="1135074" y="2611265"/>
            <a:ext cx="7577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ángulo redondeado 6"/>
          <p:cNvSpPr/>
          <p:nvPr/>
        </p:nvSpPr>
        <p:spPr>
          <a:xfrm>
            <a:off x="1948236" y="2167128"/>
            <a:ext cx="1323268" cy="8882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Evaluación Médica</a:t>
            </a:r>
            <a:endParaRPr lang="es-CL" dirty="0"/>
          </a:p>
        </p:txBody>
      </p:sp>
      <p:cxnSp>
        <p:nvCxnSpPr>
          <p:cNvPr id="15" name="Conector recto de flecha 14"/>
          <p:cNvCxnSpPr/>
          <p:nvPr/>
        </p:nvCxnSpPr>
        <p:spPr>
          <a:xfrm flipV="1">
            <a:off x="3224694" y="2331720"/>
            <a:ext cx="829931" cy="284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ángulo 15"/>
          <p:cNvSpPr/>
          <p:nvPr/>
        </p:nvSpPr>
        <p:spPr>
          <a:xfrm>
            <a:off x="4054625" y="1531244"/>
            <a:ext cx="1696428" cy="1213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Completar formulario de Notificación</a:t>
            </a:r>
            <a:endParaRPr lang="es-CL" dirty="0"/>
          </a:p>
        </p:txBody>
      </p:sp>
      <p:cxnSp>
        <p:nvCxnSpPr>
          <p:cNvPr id="18" name="Conector recto de flecha 17"/>
          <p:cNvCxnSpPr/>
          <p:nvPr/>
        </p:nvCxnSpPr>
        <p:spPr>
          <a:xfrm>
            <a:off x="6019800" y="2679628"/>
            <a:ext cx="14564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Elipse 19"/>
          <p:cNvSpPr/>
          <p:nvPr/>
        </p:nvSpPr>
        <p:spPr>
          <a:xfrm>
            <a:off x="7642735" y="1531244"/>
            <a:ext cx="2002097" cy="18592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Entregar formularios del turno a Delegado de Epidemiología</a:t>
            </a:r>
            <a:endParaRPr lang="es-CL" dirty="0"/>
          </a:p>
        </p:txBody>
      </p:sp>
      <p:cxnSp>
        <p:nvCxnSpPr>
          <p:cNvPr id="23" name="Conector recto de flecha 22"/>
          <p:cNvCxnSpPr/>
          <p:nvPr/>
        </p:nvCxnSpPr>
        <p:spPr>
          <a:xfrm>
            <a:off x="9390801" y="2611265"/>
            <a:ext cx="10885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Cilindro 23"/>
          <p:cNvSpPr/>
          <p:nvPr/>
        </p:nvSpPr>
        <p:spPr>
          <a:xfrm>
            <a:off x="10479372" y="1617936"/>
            <a:ext cx="1171302" cy="170307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smtClean="0"/>
              <a:t>Registro en MIDAS</a:t>
            </a:r>
            <a:endParaRPr lang="es-CL" dirty="0"/>
          </a:p>
        </p:txBody>
      </p:sp>
      <p:pic>
        <p:nvPicPr>
          <p:cNvPr id="26" name="Imagen 25"/>
          <p:cNvPicPr>
            <a:picLocks noChangeAspect="1"/>
          </p:cNvPicPr>
          <p:nvPr/>
        </p:nvPicPr>
        <p:blipFill>
          <a:blip r:embed="rId2"/>
          <a:stretch>
            <a:fillRect/>
          </a:stretch>
        </p:blipFill>
        <p:spPr>
          <a:xfrm>
            <a:off x="15587" y="0"/>
            <a:ext cx="1012024" cy="1012024"/>
          </a:xfrm>
          <a:prstGeom prst="rect">
            <a:avLst/>
          </a:prstGeom>
        </p:spPr>
      </p:pic>
      <p:sp>
        <p:nvSpPr>
          <p:cNvPr id="27" name="Rectángulo redondeado 26"/>
          <p:cNvSpPr/>
          <p:nvPr/>
        </p:nvSpPr>
        <p:spPr>
          <a:xfrm>
            <a:off x="3973633" y="3055402"/>
            <a:ext cx="1889759" cy="14275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smtClean="0"/>
              <a:t>Indicación de vacuna y/o inmunoglobulina según Normativa</a:t>
            </a:r>
            <a:endParaRPr lang="es-CL" sz="1400" dirty="0"/>
          </a:p>
        </p:txBody>
      </p:sp>
      <p:sp>
        <p:nvSpPr>
          <p:cNvPr id="28" name="CuadroTexto 27"/>
          <p:cNvSpPr txBox="1"/>
          <p:nvPr/>
        </p:nvSpPr>
        <p:spPr>
          <a:xfrm>
            <a:off x="10373126" y="3604595"/>
            <a:ext cx="1719072" cy="646331"/>
          </a:xfrm>
          <a:prstGeom prst="rect">
            <a:avLst/>
          </a:prstGeom>
          <a:noFill/>
        </p:spPr>
        <p:txBody>
          <a:bodyPr wrap="square" rtlCol="0">
            <a:spAutoFit/>
          </a:bodyPr>
          <a:lstStyle/>
          <a:p>
            <a:r>
              <a:rPr lang="es-CL" sz="900" dirty="0" smtClean="0"/>
              <a:t>En caso de días festivos o fin de semana, el registro en MIDAS se debe realizar el día hábil siguiente.</a:t>
            </a:r>
            <a:endParaRPr lang="es-CL" sz="900" dirty="0"/>
          </a:p>
        </p:txBody>
      </p:sp>
      <p:sp>
        <p:nvSpPr>
          <p:cNvPr id="30" name="CuadroTexto 29"/>
          <p:cNvSpPr txBox="1"/>
          <p:nvPr/>
        </p:nvSpPr>
        <p:spPr>
          <a:xfrm>
            <a:off x="5940028" y="3924830"/>
            <a:ext cx="1536192" cy="707886"/>
          </a:xfrm>
          <a:prstGeom prst="rect">
            <a:avLst/>
          </a:prstGeom>
          <a:noFill/>
        </p:spPr>
        <p:txBody>
          <a:bodyPr wrap="square" rtlCol="0">
            <a:spAutoFit/>
          </a:bodyPr>
          <a:lstStyle/>
          <a:p>
            <a:r>
              <a:rPr lang="es-CL" sz="1000" dirty="0" smtClean="0"/>
              <a:t>Registro en RNI de vacunas o inmunoglobulinas administradas.</a:t>
            </a:r>
            <a:endParaRPr lang="es-CL" sz="1000" dirty="0"/>
          </a:p>
        </p:txBody>
      </p:sp>
      <p:sp>
        <p:nvSpPr>
          <p:cNvPr id="32" name="CuadroTexto 31"/>
          <p:cNvSpPr txBox="1"/>
          <p:nvPr/>
        </p:nvSpPr>
        <p:spPr>
          <a:xfrm>
            <a:off x="8263040" y="3465576"/>
            <a:ext cx="1323266" cy="646331"/>
          </a:xfrm>
          <a:prstGeom prst="rect">
            <a:avLst/>
          </a:prstGeom>
          <a:noFill/>
        </p:spPr>
        <p:txBody>
          <a:bodyPr wrap="square" rtlCol="0">
            <a:spAutoFit/>
          </a:bodyPr>
          <a:lstStyle/>
          <a:p>
            <a:r>
              <a:rPr lang="es-CL" sz="900" dirty="0" smtClean="0"/>
              <a:t>Enfermero jefe de turno entrega de formularios a Delegado de Epidemiología</a:t>
            </a:r>
            <a:endParaRPr lang="es-CL" sz="900" dirty="0"/>
          </a:p>
        </p:txBody>
      </p:sp>
      <p:cxnSp>
        <p:nvCxnSpPr>
          <p:cNvPr id="39" name="Conector recto de flecha 38"/>
          <p:cNvCxnSpPr>
            <a:stCxn id="7" idx="3"/>
          </p:cNvCxnSpPr>
          <p:nvPr/>
        </p:nvCxnSpPr>
        <p:spPr>
          <a:xfrm>
            <a:off x="3271504" y="2611265"/>
            <a:ext cx="702129" cy="7097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ángulo 44"/>
          <p:cNvSpPr/>
          <p:nvPr/>
        </p:nvSpPr>
        <p:spPr>
          <a:xfrm>
            <a:off x="9949220" y="5090953"/>
            <a:ext cx="2284728" cy="307777"/>
          </a:xfrm>
          <a:prstGeom prst="rect">
            <a:avLst/>
          </a:prstGeom>
        </p:spPr>
        <p:txBody>
          <a:bodyPr wrap="none">
            <a:spAutoFit/>
          </a:bodyPr>
          <a:lstStyle/>
          <a:p>
            <a:pPr algn="ctr"/>
            <a:r>
              <a:rPr lang="es-CL" sz="1400" b="1" dirty="0" smtClean="0"/>
              <a:t>Delegados de Epidemiología</a:t>
            </a:r>
          </a:p>
        </p:txBody>
      </p:sp>
      <p:sp>
        <p:nvSpPr>
          <p:cNvPr id="46" name="Rectángulo 45"/>
          <p:cNvSpPr/>
          <p:nvPr/>
        </p:nvSpPr>
        <p:spPr>
          <a:xfrm>
            <a:off x="3212098" y="4975096"/>
            <a:ext cx="991425" cy="369332"/>
          </a:xfrm>
          <a:prstGeom prst="rect">
            <a:avLst/>
          </a:prstGeom>
        </p:spPr>
        <p:txBody>
          <a:bodyPr wrap="none">
            <a:spAutoFit/>
          </a:bodyPr>
          <a:lstStyle/>
          <a:p>
            <a:pPr algn="ctr"/>
            <a:r>
              <a:rPr lang="es-CL" b="1" dirty="0" smtClean="0"/>
              <a:t>Médicos</a:t>
            </a:r>
          </a:p>
        </p:txBody>
      </p:sp>
      <p:sp>
        <p:nvSpPr>
          <p:cNvPr id="47" name="Rectángulo 46"/>
          <p:cNvSpPr/>
          <p:nvPr/>
        </p:nvSpPr>
        <p:spPr>
          <a:xfrm>
            <a:off x="7388506" y="5090953"/>
            <a:ext cx="1885388" cy="338554"/>
          </a:xfrm>
          <a:prstGeom prst="rect">
            <a:avLst/>
          </a:prstGeom>
        </p:spPr>
        <p:txBody>
          <a:bodyPr wrap="none">
            <a:spAutoFit/>
          </a:bodyPr>
          <a:lstStyle/>
          <a:p>
            <a:pPr algn="ctr"/>
            <a:r>
              <a:rPr lang="es-CL" sz="1600" b="1" dirty="0" smtClean="0"/>
              <a:t>Enfermero de Turno</a:t>
            </a:r>
          </a:p>
        </p:txBody>
      </p:sp>
      <p:sp>
        <p:nvSpPr>
          <p:cNvPr id="51" name="Cerrar llave 50"/>
          <p:cNvSpPr/>
          <p:nvPr/>
        </p:nvSpPr>
        <p:spPr>
          <a:xfrm rot="5400000">
            <a:off x="3616131" y="2808439"/>
            <a:ext cx="342380" cy="399093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52" name="Cerrar llave 51"/>
          <p:cNvSpPr/>
          <p:nvPr/>
        </p:nvSpPr>
        <p:spPr>
          <a:xfrm rot="5400000">
            <a:off x="8208078" y="3518143"/>
            <a:ext cx="246244" cy="27893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sp>
        <p:nvSpPr>
          <p:cNvPr id="53" name="Cerrar llave 52"/>
          <p:cNvSpPr/>
          <p:nvPr/>
        </p:nvSpPr>
        <p:spPr>
          <a:xfrm rot="5400000">
            <a:off x="10968461" y="3941946"/>
            <a:ext cx="246244" cy="194177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L"/>
          </a:p>
        </p:txBody>
      </p:sp>
      <p:pic>
        <p:nvPicPr>
          <p:cNvPr id="54" name="Imagen 53"/>
          <p:cNvPicPr>
            <a:picLocks noChangeAspect="1"/>
          </p:cNvPicPr>
          <p:nvPr/>
        </p:nvPicPr>
        <p:blipFill>
          <a:blip r:embed="rId3"/>
          <a:stretch>
            <a:fillRect/>
          </a:stretch>
        </p:blipFill>
        <p:spPr>
          <a:xfrm>
            <a:off x="5711677" y="799526"/>
            <a:ext cx="1844153" cy="1273487"/>
          </a:xfrm>
          <a:prstGeom prst="rect">
            <a:avLst/>
          </a:prstGeom>
        </p:spPr>
      </p:pic>
    </p:spTree>
    <p:extLst>
      <p:ext uri="{BB962C8B-B14F-4D97-AF65-F5344CB8AC3E}">
        <p14:creationId xmlns:p14="http://schemas.microsoft.com/office/powerpoint/2010/main" val="1355130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7346</TotalTime>
  <Words>819</Words>
  <Application>Microsoft Office PowerPoint</Application>
  <PresentationFormat>Panorámica</PresentationFormat>
  <Paragraphs>96</Paragraphs>
  <Slides>11</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11</vt:i4>
      </vt:variant>
    </vt:vector>
  </HeadingPairs>
  <TitlesOfParts>
    <vt:vector size="19" baseType="lpstr">
      <vt:lpstr>Arial</vt:lpstr>
      <vt:lpstr>Calibri</vt:lpstr>
      <vt:lpstr>Calibri Light</vt:lpstr>
      <vt:lpstr>Candara</vt:lpstr>
      <vt:lpstr>Verdana</vt:lpstr>
      <vt:lpstr>Verdana Bold</vt:lpstr>
      <vt:lpstr>Wingdings</vt:lpstr>
      <vt:lpstr>Tema de Office</vt:lpstr>
      <vt:lpstr>Vigilancia Mordeduras </vt:lpstr>
      <vt:lpstr>Programa:</vt:lpstr>
      <vt:lpstr>Objetivo </vt:lpstr>
      <vt:lpstr>Importancia de la vigilancia  </vt:lpstr>
      <vt:lpstr> Situación epidemiológica en Chile</vt:lpstr>
      <vt:lpstr> Rabia </vt:lpstr>
      <vt:lpstr> Modo de transmisión </vt:lpstr>
      <vt:lpstr> Periodo de incubación</vt:lpstr>
      <vt:lpstr>Flujogramas de responsabilidades Nivel Ejecutor </vt:lpstr>
      <vt:lpstr>Flujogramas de responsabilidades Nivel Ejecutor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Rabia</dc:title>
  <dc:creator>Minsal</dc:creator>
  <cp:lastModifiedBy>Minsal</cp:lastModifiedBy>
  <cp:revision>29</cp:revision>
  <dcterms:created xsi:type="dcterms:W3CDTF">2021-09-02T15:34:27Z</dcterms:created>
  <dcterms:modified xsi:type="dcterms:W3CDTF">2021-10-14T16:51:11Z</dcterms:modified>
</cp:coreProperties>
</file>